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395" r:id="rId2"/>
    <p:sldId id="256" r:id="rId3"/>
    <p:sldId id="331" r:id="rId4"/>
    <p:sldId id="322" r:id="rId5"/>
    <p:sldId id="402" r:id="rId6"/>
    <p:sldId id="271" r:id="rId7"/>
    <p:sldId id="257" r:id="rId8"/>
    <p:sldId id="346" r:id="rId9"/>
    <p:sldId id="259" r:id="rId10"/>
    <p:sldId id="260" r:id="rId11"/>
    <p:sldId id="261" r:id="rId12"/>
    <p:sldId id="263" r:id="rId13"/>
    <p:sldId id="399" r:id="rId14"/>
    <p:sldId id="332" r:id="rId15"/>
    <p:sldId id="397" r:id="rId16"/>
    <p:sldId id="398" r:id="rId17"/>
    <p:sldId id="281" r:id="rId18"/>
    <p:sldId id="333" r:id="rId19"/>
    <p:sldId id="338" r:id="rId20"/>
    <p:sldId id="334" r:id="rId21"/>
    <p:sldId id="335" r:id="rId22"/>
    <p:sldId id="337" r:id="rId23"/>
    <p:sldId id="340" r:id="rId24"/>
    <p:sldId id="389" r:id="rId25"/>
    <p:sldId id="347" r:id="rId26"/>
    <p:sldId id="390" r:id="rId27"/>
    <p:sldId id="391" r:id="rId28"/>
    <p:sldId id="392" r:id="rId29"/>
    <p:sldId id="349" r:id="rId30"/>
    <p:sldId id="345" r:id="rId31"/>
    <p:sldId id="342" r:id="rId32"/>
    <p:sldId id="343" r:id="rId33"/>
    <p:sldId id="325" r:id="rId34"/>
    <p:sldId id="400" r:id="rId35"/>
    <p:sldId id="272" r:id="rId36"/>
    <p:sldId id="350" r:id="rId37"/>
    <p:sldId id="351" r:id="rId38"/>
    <p:sldId id="354" r:id="rId39"/>
    <p:sldId id="352" r:id="rId40"/>
    <p:sldId id="353" r:id="rId41"/>
    <p:sldId id="387" r:id="rId42"/>
    <p:sldId id="348" r:id="rId43"/>
    <p:sldId id="355" r:id="rId44"/>
    <p:sldId id="364" r:id="rId45"/>
    <p:sldId id="356" r:id="rId46"/>
    <p:sldId id="357" r:id="rId47"/>
    <p:sldId id="358" r:id="rId48"/>
    <p:sldId id="359" r:id="rId49"/>
    <p:sldId id="360" r:id="rId50"/>
    <p:sldId id="401" r:id="rId51"/>
    <p:sldId id="361" r:id="rId52"/>
    <p:sldId id="362" r:id="rId53"/>
    <p:sldId id="264" r:id="rId54"/>
    <p:sldId id="265" r:id="rId55"/>
    <p:sldId id="388" r:id="rId56"/>
    <p:sldId id="365" r:id="rId57"/>
    <p:sldId id="366" r:id="rId58"/>
    <p:sldId id="367" r:id="rId59"/>
    <p:sldId id="368" r:id="rId60"/>
    <p:sldId id="369" r:id="rId61"/>
    <p:sldId id="370" r:id="rId62"/>
    <p:sldId id="371" r:id="rId63"/>
    <p:sldId id="372" r:id="rId64"/>
    <p:sldId id="373" r:id="rId65"/>
    <p:sldId id="374" r:id="rId66"/>
    <p:sldId id="376" r:id="rId67"/>
    <p:sldId id="377" r:id="rId68"/>
    <p:sldId id="378" r:id="rId69"/>
    <p:sldId id="379" r:id="rId70"/>
    <p:sldId id="394" r:id="rId71"/>
    <p:sldId id="380" r:id="rId72"/>
    <p:sldId id="381" r:id="rId73"/>
    <p:sldId id="382" r:id="rId74"/>
    <p:sldId id="383" r:id="rId75"/>
    <p:sldId id="393" r:id="rId76"/>
    <p:sldId id="396" r:id="rId77"/>
    <p:sldId id="258" r:id="rId78"/>
    <p:sldId id="403" r:id="rId79"/>
  </p:sldIdLst>
  <p:sldSz cx="9144000" cy="6858000" type="screen4x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712" autoAdjust="0"/>
  </p:normalViewPr>
  <p:slideViewPr>
    <p:cSldViewPr snapToGrid="0" snapToObjects="1">
      <p:cViewPr varScale="1">
        <p:scale>
          <a:sx n="104" d="100"/>
          <a:sy n="104" d="100"/>
        </p:scale>
        <p:origin x="182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0" d="100"/>
          <a:sy n="80" d="100"/>
        </p:scale>
        <p:origin x="4032" y="11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5AF91B-4B12-4DD2-AA32-D6F7F54C9521}"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7AF18081-74B2-46EB-8505-1217548FA5FA}">
      <dgm:prSet/>
      <dgm:spPr/>
      <dgm:t>
        <a:bodyPr/>
        <a:lstStyle/>
        <a:p>
          <a:r>
            <a:rPr lang="en-US" dirty="0"/>
            <a:t>In Lecture 1 of Module#2 we introduced an alternative method of categorizing Australian households : Financial Margin (FM)</a:t>
          </a:r>
        </a:p>
      </dgm:t>
    </dgm:pt>
    <dgm:pt modelId="{7EDC0EF2-6BE8-4BBF-A4AB-4EB54FE82457}" type="parTrans" cxnId="{CE50F126-2EDF-4545-9F6F-ABF5B050651D}">
      <dgm:prSet/>
      <dgm:spPr/>
      <dgm:t>
        <a:bodyPr/>
        <a:lstStyle/>
        <a:p>
          <a:endParaRPr lang="en-US"/>
        </a:p>
      </dgm:t>
    </dgm:pt>
    <dgm:pt modelId="{8D0CB643-72C9-4D0C-AE9E-3C2404EDBDAA}" type="sibTrans" cxnId="{CE50F126-2EDF-4545-9F6F-ABF5B050651D}">
      <dgm:prSet/>
      <dgm:spPr/>
      <dgm:t>
        <a:bodyPr/>
        <a:lstStyle/>
        <a:p>
          <a:endParaRPr lang="en-US"/>
        </a:p>
      </dgm:t>
    </dgm:pt>
    <dgm:pt modelId="{F8981356-E34F-4FCD-AB3A-019A892588EA}">
      <dgm:prSet custT="1"/>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sz="1800" dirty="0"/>
            <a:t>In Lecture 2 of Module#2 we introduced four new models for predicting Australian household distress using FM</a:t>
          </a:r>
        </a:p>
      </dgm:t>
    </dgm:pt>
    <dgm:pt modelId="{0F10DD7D-2F6F-465D-8BAB-C551D7909A19}" type="parTrans" cxnId="{1235E5A8-A7B3-4AAC-A8A0-4B6710C62AE6}">
      <dgm:prSet/>
      <dgm:spPr/>
      <dgm:t>
        <a:bodyPr/>
        <a:lstStyle/>
        <a:p>
          <a:endParaRPr lang="en-US"/>
        </a:p>
      </dgm:t>
    </dgm:pt>
    <dgm:pt modelId="{D6430C1B-8B6C-4083-B72E-9DCF0D0F95F2}" type="sibTrans" cxnId="{1235E5A8-A7B3-4AAC-A8A0-4B6710C62AE6}">
      <dgm:prSet/>
      <dgm:spPr/>
      <dgm:t>
        <a:bodyPr/>
        <a:lstStyle/>
        <a:p>
          <a:endParaRPr lang="en-US"/>
        </a:p>
      </dgm:t>
    </dgm:pt>
    <dgm:pt modelId="{40A2961C-52CC-4593-9A0E-F4F765D9037B}">
      <dgm:prSet/>
      <dgm:spPr/>
      <dgm:t>
        <a:bodyPr/>
        <a:lstStyle/>
        <a:p>
          <a:r>
            <a:rPr lang="en-US" dirty="0"/>
            <a:t>In this lecture we will </a:t>
          </a:r>
          <a:r>
            <a:rPr lang="en-US" b="1" dirty="0">
              <a:solidFill>
                <a:srgbClr val="FFFF00"/>
              </a:solidFill>
              <a:effectLst>
                <a:outerShdw blurRad="38100" dist="38100" dir="2700000" algn="tl">
                  <a:srgbClr val="000000">
                    <a:alpha val="43137"/>
                  </a:srgbClr>
                </a:outerShdw>
              </a:effectLst>
            </a:rPr>
            <a:t>compare </a:t>
          </a:r>
          <a:r>
            <a:rPr lang="en-US" dirty="0"/>
            <a:t>the models of household financial stress</a:t>
          </a:r>
        </a:p>
      </dgm:t>
    </dgm:pt>
    <dgm:pt modelId="{B48A42F4-785F-4F13-BF6E-E9E6FEE3A256}" type="parTrans" cxnId="{77809752-27F3-4CDC-BEA8-99E40BC15939}">
      <dgm:prSet/>
      <dgm:spPr/>
      <dgm:t>
        <a:bodyPr/>
        <a:lstStyle/>
        <a:p>
          <a:endParaRPr lang="en-US"/>
        </a:p>
      </dgm:t>
    </dgm:pt>
    <dgm:pt modelId="{C179320B-E7E7-4BAA-A295-F41B7F687F41}" type="sibTrans" cxnId="{77809752-27F3-4CDC-BEA8-99E40BC15939}">
      <dgm:prSet/>
      <dgm:spPr/>
      <dgm:t>
        <a:bodyPr/>
        <a:lstStyle/>
        <a:p>
          <a:endParaRPr lang="en-US"/>
        </a:p>
      </dgm:t>
    </dgm:pt>
    <dgm:pt modelId="{7EA52D40-2AE6-4046-8104-659458BAD416}" type="pres">
      <dgm:prSet presAssocID="{1D5AF91B-4B12-4DD2-AA32-D6F7F54C9521}" presName="Name0" presStyleCnt="0">
        <dgm:presLayoutVars>
          <dgm:dir/>
          <dgm:animLvl val="lvl"/>
          <dgm:resizeHandles val="exact"/>
        </dgm:presLayoutVars>
      </dgm:prSet>
      <dgm:spPr/>
    </dgm:pt>
    <dgm:pt modelId="{3D7DF6B8-B8D7-4E5C-8747-103C180E760E}" type="pres">
      <dgm:prSet presAssocID="{40A2961C-52CC-4593-9A0E-F4F765D9037B}" presName="boxAndChildren" presStyleCnt="0"/>
      <dgm:spPr/>
    </dgm:pt>
    <dgm:pt modelId="{72058BFF-775A-4422-9261-81B792DD99DD}" type="pres">
      <dgm:prSet presAssocID="{40A2961C-52CC-4593-9A0E-F4F765D9037B}" presName="parentTextBox" presStyleLbl="node1" presStyleIdx="0" presStyleCnt="3"/>
      <dgm:spPr/>
    </dgm:pt>
    <dgm:pt modelId="{464E41F2-463C-48CD-8825-085D95664BD4}" type="pres">
      <dgm:prSet presAssocID="{D6430C1B-8B6C-4083-B72E-9DCF0D0F95F2}" presName="sp" presStyleCnt="0"/>
      <dgm:spPr/>
    </dgm:pt>
    <dgm:pt modelId="{3BE87D68-FF3F-45C0-B27A-4DDAB4AB9D93}" type="pres">
      <dgm:prSet presAssocID="{F8981356-E34F-4FCD-AB3A-019A892588EA}" presName="arrowAndChildren" presStyleCnt="0"/>
      <dgm:spPr/>
    </dgm:pt>
    <dgm:pt modelId="{6DCB3985-034F-4458-8E5D-8E399342FB89}" type="pres">
      <dgm:prSet presAssocID="{F8981356-E34F-4FCD-AB3A-019A892588EA}" presName="parentTextArrow" presStyleLbl="node1" presStyleIdx="1" presStyleCnt="3"/>
      <dgm:spPr/>
    </dgm:pt>
    <dgm:pt modelId="{52C061FF-5103-4009-95F3-DD80122E154C}" type="pres">
      <dgm:prSet presAssocID="{8D0CB643-72C9-4D0C-AE9E-3C2404EDBDAA}" presName="sp" presStyleCnt="0"/>
      <dgm:spPr/>
    </dgm:pt>
    <dgm:pt modelId="{767A3167-27FB-4B38-A63E-7AD7A36B6C07}" type="pres">
      <dgm:prSet presAssocID="{7AF18081-74B2-46EB-8505-1217548FA5FA}" presName="arrowAndChildren" presStyleCnt="0"/>
      <dgm:spPr/>
    </dgm:pt>
    <dgm:pt modelId="{B490E4D8-89C5-4CB7-AB62-BF90AD0431B4}" type="pres">
      <dgm:prSet presAssocID="{7AF18081-74B2-46EB-8505-1217548FA5FA}" presName="parentTextArrow" presStyleLbl="node1" presStyleIdx="2" presStyleCnt="3"/>
      <dgm:spPr/>
    </dgm:pt>
  </dgm:ptLst>
  <dgm:cxnLst>
    <dgm:cxn modelId="{CE50F126-2EDF-4545-9F6F-ABF5B050651D}" srcId="{1D5AF91B-4B12-4DD2-AA32-D6F7F54C9521}" destId="{7AF18081-74B2-46EB-8505-1217548FA5FA}" srcOrd="0" destOrd="0" parTransId="{7EDC0EF2-6BE8-4BBF-A4AB-4EB54FE82457}" sibTransId="{8D0CB643-72C9-4D0C-AE9E-3C2404EDBDAA}"/>
    <dgm:cxn modelId="{77809752-27F3-4CDC-BEA8-99E40BC15939}" srcId="{1D5AF91B-4B12-4DD2-AA32-D6F7F54C9521}" destId="{40A2961C-52CC-4593-9A0E-F4F765D9037B}" srcOrd="2" destOrd="0" parTransId="{B48A42F4-785F-4F13-BF6E-E9E6FEE3A256}" sibTransId="{C179320B-E7E7-4BAA-A295-F41B7F687F41}"/>
    <dgm:cxn modelId="{F89A8C86-2207-4DF6-A607-6DC6DC7DF1D4}" type="presOf" srcId="{7AF18081-74B2-46EB-8505-1217548FA5FA}" destId="{B490E4D8-89C5-4CB7-AB62-BF90AD0431B4}" srcOrd="0" destOrd="0" presId="urn:microsoft.com/office/officeart/2005/8/layout/process4"/>
    <dgm:cxn modelId="{1235E5A8-A7B3-4AAC-A8A0-4B6710C62AE6}" srcId="{1D5AF91B-4B12-4DD2-AA32-D6F7F54C9521}" destId="{F8981356-E34F-4FCD-AB3A-019A892588EA}" srcOrd="1" destOrd="0" parTransId="{0F10DD7D-2F6F-465D-8BAB-C551D7909A19}" sibTransId="{D6430C1B-8B6C-4083-B72E-9DCF0D0F95F2}"/>
    <dgm:cxn modelId="{605024BB-390C-4BE9-86A0-6D83EF0BC5EC}" type="presOf" srcId="{1D5AF91B-4B12-4DD2-AA32-D6F7F54C9521}" destId="{7EA52D40-2AE6-4046-8104-659458BAD416}" srcOrd="0" destOrd="0" presId="urn:microsoft.com/office/officeart/2005/8/layout/process4"/>
    <dgm:cxn modelId="{4C99FBC8-B0F3-4138-858C-C8C457E34600}" type="presOf" srcId="{F8981356-E34F-4FCD-AB3A-019A892588EA}" destId="{6DCB3985-034F-4458-8E5D-8E399342FB89}" srcOrd="0" destOrd="0" presId="urn:microsoft.com/office/officeart/2005/8/layout/process4"/>
    <dgm:cxn modelId="{318D57FF-1F37-450E-A459-9FE47254B32F}" type="presOf" srcId="{40A2961C-52CC-4593-9A0E-F4F765D9037B}" destId="{72058BFF-775A-4422-9261-81B792DD99DD}" srcOrd="0" destOrd="0" presId="urn:microsoft.com/office/officeart/2005/8/layout/process4"/>
    <dgm:cxn modelId="{A5212CB4-2F7E-4196-90E9-C1F45E19355E}" type="presParOf" srcId="{7EA52D40-2AE6-4046-8104-659458BAD416}" destId="{3D7DF6B8-B8D7-4E5C-8747-103C180E760E}" srcOrd="0" destOrd="0" presId="urn:microsoft.com/office/officeart/2005/8/layout/process4"/>
    <dgm:cxn modelId="{CE548D44-4250-4D10-BFF3-1F94C733352B}" type="presParOf" srcId="{3D7DF6B8-B8D7-4E5C-8747-103C180E760E}" destId="{72058BFF-775A-4422-9261-81B792DD99DD}" srcOrd="0" destOrd="0" presId="urn:microsoft.com/office/officeart/2005/8/layout/process4"/>
    <dgm:cxn modelId="{411A593E-4D8A-42E5-95BE-377246FB09C4}" type="presParOf" srcId="{7EA52D40-2AE6-4046-8104-659458BAD416}" destId="{464E41F2-463C-48CD-8825-085D95664BD4}" srcOrd="1" destOrd="0" presId="urn:microsoft.com/office/officeart/2005/8/layout/process4"/>
    <dgm:cxn modelId="{ACA9488A-2716-4689-99B0-BE883E02D06E}" type="presParOf" srcId="{7EA52D40-2AE6-4046-8104-659458BAD416}" destId="{3BE87D68-FF3F-45C0-B27A-4DDAB4AB9D93}" srcOrd="2" destOrd="0" presId="urn:microsoft.com/office/officeart/2005/8/layout/process4"/>
    <dgm:cxn modelId="{62A53511-5AAB-4945-BDE5-D40BBA5B2B30}" type="presParOf" srcId="{3BE87D68-FF3F-45C0-B27A-4DDAB4AB9D93}" destId="{6DCB3985-034F-4458-8E5D-8E399342FB89}" srcOrd="0" destOrd="0" presId="urn:microsoft.com/office/officeart/2005/8/layout/process4"/>
    <dgm:cxn modelId="{E9A45682-7D6F-4BA3-9799-0C68B2206D7E}" type="presParOf" srcId="{7EA52D40-2AE6-4046-8104-659458BAD416}" destId="{52C061FF-5103-4009-95F3-DD80122E154C}" srcOrd="3" destOrd="0" presId="urn:microsoft.com/office/officeart/2005/8/layout/process4"/>
    <dgm:cxn modelId="{2720132F-5C5B-4E49-BD74-8AB4CEFA5DF9}" type="presParOf" srcId="{7EA52D40-2AE6-4046-8104-659458BAD416}" destId="{767A3167-27FB-4B38-A63E-7AD7A36B6C07}" srcOrd="4" destOrd="0" presId="urn:microsoft.com/office/officeart/2005/8/layout/process4"/>
    <dgm:cxn modelId="{6BDE637E-BB88-4A3E-9727-7F4812390434}" type="presParOf" srcId="{767A3167-27FB-4B38-A63E-7AD7A36B6C07}" destId="{B490E4D8-89C5-4CB7-AB62-BF90AD0431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44AA4D-22DF-4B30-A921-34B9C4EC8F5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3C0E2453-36B1-409E-9AEF-ED195C381874}">
      <dgm:prSet/>
      <dgm:spPr/>
      <dgm:t>
        <a:bodyPr/>
        <a:lstStyle/>
        <a:p>
          <a:r>
            <a:rPr lang="en-US" dirty="0"/>
            <a:t>(1) </a:t>
          </a:r>
          <a:br>
            <a:rPr lang="en-US" dirty="0"/>
          </a:br>
          <a:r>
            <a:rPr lang="en-US" dirty="0"/>
            <a:t>AIC &amp; BIC</a:t>
          </a:r>
        </a:p>
      </dgm:t>
    </dgm:pt>
    <dgm:pt modelId="{AA4DE016-FB39-4B40-9272-FABFEC43DE87}" type="parTrans" cxnId="{30218386-FC7E-4E9A-AF9F-9BC51CE9D548}">
      <dgm:prSet/>
      <dgm:spPr/>
      <dgm:t>
        <a:bodyPr/>
        <a:lstStyle/>
        <a:p>
          <a:endParaRPr lang="en-US"/>
        </a:p>
      </dgm:t>
    </dgm:pt>
    <dgm:pt modelId="{B0B2C5A3-D8DB-4A86-85EA-153470DD9BB9}" type="sibTrans" cxnId="{30218386-FC7E-4E9A-AF9F-9BC51CE9D548}">
      <dgm:prSet/>
      <dgm:spPr/>
      <dgm:t>
        <a:bodyPr/>
        <a:lstStyle/>
        <a:p>
          <a:endParaRPr lang="en-US"/>
        </a:p>
      </dgm:t>
    </dgm:pt>
    <dgm:pt modelId="{5B6450EB-E025-4548-A29E-BFD829D2C1A6}">
      <dgm:prSet/>
      <dgm:spPr/>
      <dgm:t>
        <a:bodyPr/>
        <a:lstStyle/>
        <a:p>
          <a:r>
            <a:rPr lang="en-US" dirty="0"/>
            <a:t>(2) Confusion </a:t>
          </a:r>
          <a:r>
            <a:rPr lang="en-US" dirty="0" err="1"/>
            <a:t>Matricies</a:t>
          </a:r>
          <a:endParaRPr lang="en-US" dirty="0"/>
        </a:p>
      </dgm:t>
    </dgm:pt>
    <dgm:pt modelId="{09CA05D5-8759-4D6D-8E57-2BDC045034ED}" type="parTrans" cxnId="{DC55AD0D-18DB-41F9-8FB3-F83377027721}">
      <dgm:prSet/>
      <dgm:spPr/>
      <dgm:t>
        <a:bodyPr/>
        <a:lstStyle/>
        <a:p>
          <a:endParaRPr lang="en-US"/>
        </a:p>
      </dgm:t>
    </dgm:pt>
    <dgm:pt modelId="{1E7C4F49-9384-4EE8-867D-02289E2BAD7D}" type="sibTrans" cxnId="{DC55AD0D-18DB-41F9-8FB3-F83377027721}">
      <dgm:prSet/>
      <dgm:spPr/>
      <dgm:t>
        <a:bodyPr/>
        <a:lstStyle/>
        <a:p>
          <a:endParaRPr lang="en-US"/>
        </a:p>
      </dgm:t>
    </dgm:pt>
    <dgm:pt modelId="{378DCD1D-F7F9-43C8-A1D1-04B6CA692CBF}">
      <dgm:prSet/>
      <dgm:spPr/>
      <dgm:t>
        <a:bodyPr/>
        <a:lstStyle/>
        <a:p>
          <a:r>
            <a:rPr lang="en-US" dirty="0"/>
            <a:t>(3) </a:t>
          </a:r>
          <a:br>
            <a:rPr lang="en-US" dirty="0"/>
          </a:br>
          <a:r>
            <a:rPr lang="en-US" dirty="0"/>
            <a:t>ROC Curves</a:t>
          </a:r>
        </a:p>
      </dgm:t>
    </dgm:pt>
    <dgm:pt modelId="{4C6B14A8-A546-44E5-90A6-3B83088F9936}" type="parTrans" cxnId="{97D30714-E688-4C70-9EF4-316D56708D7C}">
      <dgm:prSet/>
      <dgm:spPr/>
      <dgm:t>
        <a:bodyPr/>
        <a:lstStyle/>
        <a:p>
          <a:endParaRPr lang="en-US"/>
        </a:p>
      </dgm:t>
    </dgm:pt>
    <dgm:pt modelId="{CAA5ECC5-7FE9-4D3E-89B7-486A5440A088}" type="sibTrans" cxnId="{97D30714-E688-4C70-9EF4-316D56708D7C}">
      <dgm:prSet/>
      <dgm:spPr/>
      <dgm:t>
        <a:bodyPr/>
        <a:lstStyle/>
        <a:p>
          <a:endParaRPr lang="en-US"/>
        </a:p>
      </dgm:t>
    </dgm:pt>
    <dgm:pt modelId="{387CE384-DA2D-457F-AFA8-3CA5FDDF47C2}" type="pres">
      <dgm:prSet presAssocID="{6344AA4D-22DF-4B30-A921-34B9C4EC8F51}" presName="diagram" presStyleCnt="0">
        <dgm:presLayoutVars>
          <dgm:dir/>
          <dgm:resizeHandles val="exact"/>
        </dgm:presLayoutVars>
      </dgm:prSet>
      <dgm:spPr/>
    </dgm:pt>
    <dgm:pt modelId="{96854C7E-AAFA-45FA-9B0B-5EDFC71EEB3B}" type="pres">
      <dgm:prSet presAssocID="{3C0E2453-36B1-409E-9AEF-ED195C381874}" presName="node" presStyleLbl="node1" presStyleIdx="0" presStyleCnt="3">
        <dgm:presLayoutVars>
          <dgm:bulletEnabled val="1"/>
        </dgm:presLayoutVars>
      </dgm:prSet>
      <dgm:spPr/>
    </dgm:pt>
    <dgm:pt modelId="{3BFBB100-969C-4488-8D45-C0A9162F77ED}" type="pres">
      <dgm:prSet presAssocID="{B0B2C5A3-D8DB-4A86-85EA-153470DD9BB9}" presName="sibTrans" presStyleCnt="0"/>
      <dgm:spPr/>
    </dgm:pt>
    <dgm:pt modelId="{512AD9BB-F9D3-4C86-BD37-7F024F919462}" type="pres">
      <dgm:prSet presAssocID="{5B6450EB-E025-4548-A29E-BFD829D2C1A6}" presName="node" presStyleLbl="node1" presStyleIdx="1" presStyleCnt="3">
        <dgm:presLayoutVars>
          <dgm:bulletEnabled val="1"/>
        </dgm:presLayoutVars>
      </dgm:prSet>
      <dgm:spPr/>
    </dgm:pt>
    <dgm:pt modelId="{FFEC6666-6321-46E0-843D-5EEAD55C39D5}" type="pres">
      <dgm:prSet presAssocID="{1E7C4F49-9384-4EE8-867D-02289E2BAD7D}" presName="sibTrans" presStyleCnt="0"/>
      <dgm:spPr/>
    </dgm:pt>
    <dgm:pt modelId="{8288E837-B995-4547-8132-26896F6E695F}" type="pres">
      <dgm:prSet presAssocID="{378DCD1D-F7F9-43C8-A1D1-04B6CA692CBF}" presName="node" presStyleLbl="node1" presStyleIdx="2" presStyleCnt="3">
        <dgm:presLayoutVars>
          <dgm:bulletEnabled val="1"/>
        </dgm:presLayoutVars>
      </dgm:prSet>
      <dgm:spPr/>
    </dgm:pt>
  </dgm:ptLst>
  <dgm:cxnLst>
    <dgm:cxn modelId="{DC55AD0D-18DB-41F9-8FB3-F83377027721}" srcId="{6344AA4D-22DF-4B30-A921-34B9C4EC8F51}" destId="{5B6450EB-E025-4548-A29E-BFD829D2C1A6}" srcOrd="1" destOrd="0" parTransId="{09CA05D5-8759-4D6D-8E57-2BDC045034ED}" sibTransId="{1E7C4F49-9384-4EE8-867D-02289E2BAD7D}"/>
    <dgm:cxn modelId="{97D30714-E688-4C70-9EF4-316D56708D7C}" srcId="{6344AA4D-22DF-4B30-A921-34B9C4EC8F51}" destId="{378DCD1D-F7F9-43C8-A1D1-04B6CA692CBF}" srcOrd="2" destOrd="0" parTransId="{4C6B14A8-A546-44E5-90A6-3B83088F9936}" sibTransId="{CAA5ECC5-7FE9-4D3E-89B7-486A5440A088}"/>
    <dgm:cxn modelId="{F9280536-DCE9-4FFF-BE2A-51655558293A}" type="presOf" srcId="{6344AA4D-22DF-4B30-A921-34B9C4EC8F51}" destId="{387CE384-DA2D-457F-AFA8-3CA5FDDF47C2}" srcOrd="0" destOrd="0" presId="urn:microsoft.com/office/officeart/2005/8/layout/default"/>
    <dgm:cxn modelId="{10AD0C44-C623-4D00-B835-757E0A7078A6}" type="presOf" srcId="{3C0E2453-36B1-409E-9AEF-ED195C381874}" destId="{96854C7E-AAFA-45FA-9B0B-5EDFC71EEB3B}" srcOrd="0" destOrd="0" presId="urn:microsoft.com/office/officeart/2005/8/layout/default"/>
    <dgm:cxn modelId="{30218386-FC7E-4E9A-AF9F-9BC51CE9D548}" srcId="{6344AA4D-22DF-4B30-A921-34B9C4EC8F51}" destId="{3C0E2453-36B1-409E-9AEF-ED195C381874}" srcOrd="0" destOrd="0" parTransId="{AA4DE016-FB39-4B40-9272-FABFEC43DE87}" sibTransId="{B0B2C5A3-D8DB-4A86-85EA-153470DD9BB9}"/>
    <dgm:cxn modelId="{E8FE90B4-8C14-4C03-A071-C506918C3A7A}" type="presOf" srcId="{5B6450EB-E025-4548-A29E-BFD829D2C1A6}" destId="{512AD9BB-F9D3-4C86-BD37-7F024F919462}" srcOrd="0" destOrd="0" presId="urn:microsoft.com/office/officeart/2005/8/layout/default"/>
    <dgm:cxn modelId="{F57049DE-4247-4FDE-B040-4020D9A8B6F7}" type="presOf" srcId="{378DCD1D-F7F9-43C8-A1D1-04B6CA692CBF}" destId="{8288E837-B995-4547-8132-26896F6E695F}" srcOrd="0" destOrd="0" presId="urn:microsoft.com/office/officeart/2005/8/layout/default"/>
    <dgm:cxn modelId="{D2D2A574-05DC-4ED0-8309-C31B9796782A}" type="presParOf" srcId="{387CE384-DA2D-457F-AFA8-3CA5FDDF47C2}" destId="{96854C7E-AAFA-45FA-9B0B-5EDFC71EEB3B}" srcOrd="0" destOrd="0" presId="urn:microsoft.com/office/officeart/2005/8/layout/default"/>
    <dgm:cxn modelId="{766C05F6-A7F4-48BF-A7B7-33AFB5E859DA}" type="presParOf" srcId="{387CE384-DA2D-457F-AFA8-3CA5FDDF47C2}" destId="{3BFBB100-969C-4488-8D45-C0A9162F77ED}" srcOrd="1" destOrd="0" presId="urn:microsoft.com/office/officeart/2005/8/layout/default"/>
    <dgm:cxn modelId="{3C34AE79-9FAD-4C90-AE12-CFB6A17C34C9}" type="presParOf" srcId="{387CE384-DA2D-457F-AFA8-3CA5FDDF47C2}" destId="{512AD9BB-F9D3-4C86-BD37-7F024F919462}" srcOrd="2" destOrd="0" presId="urn:microsoft.com/office/officeart/2005/8/layout/default"/>
    <dgm:cxn modelId="{2618A77C-4F19-4BF0-81B9-DA3495623D2E}" type="presParOf" srcId="{387CE384-DA2D-457F-AFA8-3CA5FDDF47C2}" destId="{FFEC6666-6321-46E0-843D-5EEAD55C39D5}" srcOrd="3" destOrd="0" presId="urn:microsoft.com/office/officeart/2005/8/layout/default"/>
    <dgm:cxn modelId="{E964CE69-ED90-4F7A-AC01-419D88B97698}" type="presParOf" srcId="{387CE384-DA2D-457F-AFA8-3CA5FDDF47C2}" destId="{8288E837-B995-4547-8132-26896F6E695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44E93-9FC4-4D54-861E-10C2DD917DB1}" type="doc">
      <dgm:prSet loTypeId="urn:microsoft.com/office/officeart/2005/8/layout/process4" loCatId="process" qsTypeId="urn:microsoft.com/office/officeart/2005/8/quickstyle/simple4" qsCatId="simple" csTypeId="urn:microsoft.com/office/officeart/2005/8/colors/colorful2" csCatId="colorful" phldr="1"/>
      <dgm:spPr/>
      <dgm:t>
        <a:bodyPr/>
        <a:lstStyle/>
        <a:p>
          <a:endParaRPr lang="en-US"/>
        </a:p>
      </dgm:t>
    </dgm:pt>
    <dgm:pt modelId="{459990B3-0E31-4576-A7C5-F2D1935696E5}">
      <dgm:prSet/>
      <dgm:spPr>
        <a:solidFill>
          <a:srgbClr val="FF99CC"/>
        </a:solidFill>
      </dgm:spPr>
      <dgm:t>
        <a:bodyPr/>
        <a:lstStyle/>
        <a:p>
          <a:r>
            <a:rPr lang="en-US" b="1" dirty="0">
              <a:solidFill>
                <a:schemeClr val="tx1"/>
              </a:solidFill>
              <a:effectLst/>
            </a:rPr>
            <a:t>Part (I)Theory Lecture : </a:t>
          </a:r>
          <a:br>
            <a:rPr lang="en-US" dirty="0">
              <a:effectLst/>
            </a:rPr>
          </a:br>
          <a:r>
            <a:rPr lang="en-US" dirty="0">
              <a:solidFill>
                <a:srgbClr val="FFFFFF"/>
              </a:solidFill>
            </a:rPr>
            <a:t>Why are accurate models of housing stress important?</a:t>
          </a:r>
          <a:endParaRPr lang="en-US" dirty="0"/>
        </a:p>
      </dgm:t>
    </dgm:pt>
    <dgm:pt modelId="{6128475D-EBC8-45C2-A8FF-FFB45CAF93C2}" type="parTrans" cxnId="{25FEF5FE-6D36-4895-A677-84787B111111}">
      <dgm:prSet/>
      <dgm:spPr/>
      <dgm:t>
        <a:bodyPr/>
        <a:lstStyle/>
        <a:p>
          <a:endParaRPr lang="en-US"/>
        </a:p>
      </dgm:t>
    </dgm:pt>
    <dgm:pt modelId="{743E2B20-BE5E-4A6D-88EF-E317AAD8285E}" type="sibTrans" cxnId="{25FEF5FE-6D36-4895-A677-84787B111111}">
      <dgm:prSet/>
      <dgm:spPr/>
      <dgm:t>
        <a:bodyPr/>
        <a:lstStyle/>
        <a:p>
          <a:endParaRPr lang="en-US"/>
        </a:p>
      </dgm:t>
    </dgm:pt>
    <dgm:pt modelId="{3AAC088D-0C7D-4B12-B8FF-5AAFCAE212B4}">
      <dgm:prSet/>
      <dgm:spPr/>
      <dgm:t>
        <a:bodyPr/>
        <a:lstStyle/>
        <a:p>
          <a:r>
            <a:rPr lang="en-US" b="1" dirty="0">
              <a:solidFill>
                <a:schemeClr val="tx1"/>
              </a:solidFill>
            </a:rPr>
            <a:t>Part (II) Data Lecture : </a:t>
          </a:r>
          <a:br>
            <a:rPr lang="en-US" dirty="0"/>
          </a:br>
          <a:r>
            <a:rPr lang="en-US" dirty="0">
              <a:effectLst/>
            </a:rPr>
            <a:t>How to compare different models of housing default?</a:t>
          </a:r>
          <a:endParaRPr lang="en-US" dirty="0"/>
        </a:p>
      </dgm:t>
    </dgm:pt>
    <dgm:pt modelId="{A95D776B-4886-40DE-A056-3594E6F0AFC0}" type="parTrans" cxnId="{29BECAEC-2998-45E3-A4AE-69FCF09A3A75}">
      <dgm:prSet/>
      <dgm:spPr/>
      <dgm:t>
        <a:bodyPr/>
        <a:lstStyle/>
        <a:p>
          <a:endParaRPr lang="en-US"/>
        </a:p>
      </dgm:t>
    </dgm:pt>
    <dgm:pt modelId="{2FFDD8B8-5383-454E-B9E7-A2C3705F8E2A}" type="sibTrans" cxnId="{29BECAEC-2998-45E3-A4AE-69FCF09A3A75}">
      <dgm:prSet/>
      <dgm:spPr/>
      <dgm:t>
        <a:bodyPr/>
        <a:lstStyle/>
        <a:p>
          <a:endParaRPr lang="en-US"/>
        </a:p>
      </dgm:t>
    </dgm:pt>
    <dgm:pt modelId="{E5D0325D-8948-44AD-989D-A3CA7BAE03D8}">
      <dgm:prSet/>
      <dgm:spPr/>
      <dgm:t>
        <a:bodyPr/>
        <a:lstStyle/>
        <a:p>
          <a:r>
            <a:rPr lang="en-US" b="1" dirty="0">
              <a:solidFill>
                <a:schemeClr val="tx1"/>
              </a:solidFill>
            </a:rPr>
            <a:t>Part (III) Seminar : </a:t>
          </a:r>
        </a:p>
        <a:p>
          <a:r>
            <a:rPr lang="en-US" dirty="0"/>
            <a:t>Implementation of the comparisons in R</a:t>
          </a:r>
          <a:br>
            <a:rPr lang="en-US" dirty="0"/>
          </a:br>
          <a:endParaRPr lang="en-US" dirty="0"/>
        </a:p>
      </dgm:t>
    </dgm:pt>
    <dgm:pt modelId="{AF2F4C46-4D8F-4325-9F47-AFA466E3A589}" type="parTrans" cxnId="{D19DD86B-545C-43B9-AD4B-ABD1C2226165}">
      <dgm:prSet/>
      <dgm:spPr/>
      <dgm:t>
        <a:bodyPr/>
        <a:lstStyle/>
        <a:p>
          <a:endParaRPr lang="en-US"/>
        </a:p>
      </dgm:t>
    </dgm:pt>
    <dgm:pt modelId="{E706FB77-D8C5-40C6-A7BA-77147AD0151D}" type="sibTrans" cxnId="{D19DD86B-545C-43B9-AD4B-ABD1C2226165}">
      <dgm:prSet/>
      <dgm:spPr/>
      <dgm:t>
        <a:bodyPr/>
        <a:lstStyle/>
        <a:p>
          <a:endParaRPr lang="en-US"/>
        </a:p>
      </dgm:t>
    </dgm:pt>
    <dgm:pt modelId="{641E1726-13F8-49B5-AA3C-B90533BD62C1}" type="pres">
      <dgm:prSet presAssocID="{EDA44E93-9FC4-4D54-861E-10C2DD917DB1}" presName="Name0" presStyleCnt="0">
        <dgm:presLayoutVars>
          <dgm:dir/>
          <dgm:animLvl val="lvl"/>
          <dgm:resizeHandles val="exact"/>
        </dgm:presLayoutVars>
      </dgm:prSet>
      <dgm:spPr/>
    </dgm:pt>
    <dgm:pt modelId="{FC92EA52-C0F1-4B61-95A0-377E9B32AE76}" type="pres">
      <dgm:prSet presAssocID="{E5D0325D-8948-44AD-989D-A3CA7BAE03D8}" presName="boxAndChildren" presStyleCnt="0"/>
      <dgm:spPr/>
    </dgm:pt>
    <dgm:pt modelId="{7806863A-5A2E-436C-BBD5-E664715BB1FB}" type="pres">
      <dgm:prSet presAssocID="{E5D0325D-8948-44AD-989D-A3CA7BAE03D8}" presName="parentTextBox" presStyleLbl="node1" presStyleIdx="0" presStyleCnt="3"/>
      <dgm:spPr/>
    </dgm:pt>
    <dgm:pt modelId="{C9BF9D9E-9328-4F77-B97D-9F1C838DD114}" type="pres">
      <dgm:prSet presAssocID="{2FFDD8B8-5383-454E-B9E7-A2C3705F8E2A}" presName="sp" presStyleCnt="0"/>
      <dgm:spPr/>
    </dgm:pt>
    <dgm:pt modelId="{8EE57781-3A0C-441A-804C-78C298732154}" type="pres">
      <dgm:prSet presAssocID="{3AAC088D-0C7D-4B12-B8FF-5AAFCAE212B4}" presName="arrowAndChildren" presStyleCnt="0"/>
      <dgm:spPr/>
    </dgm:pt>
    <dgm:pt modelId="{088CEC88-73D8-45F9-A3EF-08ABF906A28F}" type="pres">
      <dgm:prSet presAssocID="{3AAC088D-0C7D-4B12-B8FF-5AAFCAE212B4}" presName="parentTextArrow" presStyleLbl="node1" presStyleIdx="1" presStyleCnt="3"/>
      <dgm:spPr/>
    </dgm:pt>
    <dgm:pt modelId="{187BB88A-F861-4AAC-B411-01C98FB90A50}" type="pres">
      <dgm:prSet presAssocID="{743E2B20-BE5E-4A6D-88EF-E317AAD8285E}" presName="sp" presStyleCnt="0"/>
      <dgm:spPr/>
    </dgm:pt>
    <dgm:pt modelId="{958E5000-CFD5-4AD7-AE54-528352ECBAED}" type="pres">
      <dgm:prSet presAssocID="{459990B3-0E31-4576-A7C5-F2D1935696E5}" presName="arrowAndChildren" presStyleCnt="0"/>
      <dgm:spPr/>
    </dgm:pt>
    <dgm:pt modelId="{E3A06A99-D2FC-413F-ABA2-5279D00DEBC9}" type="pres">
      <dgm:prSet presAssocID="{459990B3-0E31-4576-A7C5-F2D1935696E5}" presName="parentTextArrow" presStyleLbl="node1" presStyleIdx="2" presStyleCnt="3"/>
      <dgm:spPr/>
    </dgm:pt>
  </dgm:ptLst>
  <dgm:cxnLst>
    <dgm:cxn modelId="{E3D49923-44E6-4CF9-85E2-B9B579EFFCA2}" type="presOf" srcId="{EDA44E93-9FC4-4D54-861E-10C2DD917DB1}" destId="{641E1726-13F8-49B5-AA3C-B90533BD62C1}" srcOrd="0" destOrd="0" presId="urn:microsoft.com/office/officeart/2005/8/layout/process4"/>
    <dgm:cxn modelId="{EBE1B365-95AE-47F1-A527-27A2645899A5}" type="presOf" srcId="{459990B3-0E31-4576-A7C5-F2D1935696E5}" destId="{E3A06A99-D2FC-413F-ABA2-5279D00DEBC9}" srcOrd="0" destOrd="0" presId="urn:microsoft.com/office/officeart/2005/8/layout/process4"/>
    <dgm:cxn modelId="{E94EAC47-3483-44AB-9319-E84BA9A0E5C1}" type="presOf" srcId="{E5D0325D-8948-44AD-989D-A3CA7BAE03D8}" destId="{7806863A-5A2E-436C-BBD5-E664715BB1FB}" srcOrd="0" destOrd="0" presId="urn:microsoft.com/office/officeart/2005/8/layout/process4"/>
    <dgm:cxn modelId="{D19DD86B-545C-43B9-AD4B-ABD1C2226165}" srcId="{EDA44E93-9FC4-4D54-861E-10C2DD917DB1}" destId="{E5D0325D-8948-44AD-989D-A3CA7BAE03D8}" srcOrd="2" destOrd="0" parTransId="{AF2F4C46-4D8F-4325-9F47-AFA466E3A589}" sibTransId="{E706FB77-D8C5-40C6-A7BA-77147AD0151D}"/>
    <dgm:cxn modelId="{A845E284-EC13-453A-9AC1-8099B97CC3EF}" type="presOf" srcId="{3AAC088D-0C7D-4B12-B8FF-5AAFCAE212B4}" destId="{088CEC88-73D8-45F9-A3EF-08ABF906A28F}" srcOrd="0" destOrd="0" presId="urn:microsoft.com/office/officeart/2005/8/layout/process4"/>
    <dgm:cxn modelId="{29BECAEC-2998-45E3-A4AE-69FCF09A3A75}" srcId="{EDA44E93-9FC4-4D54-861E-10C2DD917DB1}" destId="{3AAC088D-0C7D-4B12-B8FF-5AAFCAE212B4}" srcOrd="1" destOrd="0" parTransId="{A95D776B-4886-40DE-A056-3594E6F0AFC0}" sibTransId="{2FFDD8B8-5383-454E-B9E7-A2C3705F8E2A}"/>
    <dgm:cxn modelId="{25FEF5FE-6D36-4895-A677-84787B111111}" srcId="{EDA44E93-9FC4-4D54-861E-10C2DD917DB1}" destId="{459990B3-0E31-4576-A7C5-F2D1935696E5}" srcOrd="0" destOrd="0" parTransId="{6128475D-EBC8-45C2-A8FF-FFB45CAF93C2}" sibTransId="{743E2B20-BE5E-4A6D-88EF-E317AAD8285E}"/>
    <dgm:cxn modelId="{B3309911-BA27-4ED9-9610-40234D4978C7}" type="presParOf" srcId="{641E1726-13F8-49B5-AA3C-B90533BD62C1}" destId="{FC92EA52-C0F1-4B61-95A0-377E9B32AE76}" srcOrd="0" destOrd="0" presId="urn:microsoft.com/office/officeart/2005/8/layout/process4"/>
    <dgm:cxn modelId="{F1649E24-5916-466B-B3AE-E0B1B5644FB3}" type="presParOf" srcId="{FC92EA52-C0F1-4B61-95A0-377E9B32AE76}" destId="{7806863A-5A2E-436C-BBD5-E664715BB1FB}" srcOrd="0" destOrd="0" presId="urn:microsoft.com/office/officeart/2005/8/layout/process4"/>
    <dgm:cxn modelId="{75E8C11D-60B3-4D25-BDCA-56BCA65A700A}" type="presParOf" srcId="{641E1726-13F8-49B5-AA3C-B90533BD62C1}" destId="{C9BF9D9E-9328-4F77-B97D-9F1C838DD114}" srcOrd="1" destOrd="0" presId="urn:microsoft.com/office/officeart/2005/8/layout/process4"/>
    <dgm:cxn modelId="{DBA91C7F-166C-4B89-9528-6E11D8C91DDA}" type="presParOf" srcId="{641E1726-13F8-49B5-AA3C-B90533BD62C1}" destId="{8EE57781-3A0C-441A-804C-78C298732154}" srcOrd="2" destOrd="0" presId="urn:microsoft.com/office/officeart/2005/8/layout/process4"/>
    <dgm:cxn modelId="{F7E5EDF6-C9A3-4D75-A86D-0D592EA5C0A7}" type="presParOf" srcId="{8EE57781-3A0C-441A-804C-78C298732154}" destId="{088CEC88-73D8-45F9-A3EF-08ABF906A28F}" srcOrd="0" destOrd="0" presId="urn:microsoft.com/office/officeart/2005/8/layout/process4"/>
    <dgm:cxn modelId="{05144053-917B-49B9-B6B6-77A0322A75EF}" type="presParOf" srcId="{641E1726-13F8-49B5-AA3C-B90533BD62C1}" destId="{187BB88A-F861-4AAC-B411-01C98FB90A50}" srcOrd="3" destOrd="0" presId="urn:microsoft.com/office/officeart/2005/8/layout/process4"/>
    <dgm:cxn modelId="{F20A8543-12F0-49CF-BB7D-4927ECA7F47A}" type="presParOf" srcId="{641E1726-13F8-49B5-AA3C-B90533BD62C1}" destId="{958E5000-CFD5-4AD7-AE54-528352ECBAED}" srcOrd="4" destOrd="0" presId="urn:microsoft.com/office/officeart/2005/8/layout/process4"/>
    <dgm:cxn modelId="{F2F431A4-3B3E-4614-B956-C9B1E830D7AC}" type="presParOf" srcId="{958E5000-CFD5-4AD7-AE54-528352ECBAED}" destId="{E3A06A99-D2FC-413F-ABA2-5279D00DEBC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644D16-EB3C-4EB5-9E04-DE1BA736E35A}"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8FC934B0-EABD-4C38-A5F5-0D249B932933}">
      <dgm:prSet custT="1"/>
      <dgm:spPr/>
      <dgm:t>
        <a:bodyPr/>
        <a:lstStyle/>
        <a:p>
          <a:pPr>
            <a:lnSpc>
              <a:spcPct val="100000"/>
            </a:lnSpc>
          </a:pPr>
          <a:r>
            <a:rPr lang="en-US" sz="1400" dirty="0"/>
            <a:t>• Housing stress refers to the financial strain experienced by households when housing costs exceed a certain percentage of their income, typically 30%.</a:t>
          </a:r>
        </a:p>
      </dgm:t>
    </dgm:pt>
    <dgm:pt modelId="{BBDCC565-FF9A-49AB-A558-7932F39FBB8A}" type="parTrans" cxnId="{8012D4E5-46EA-49E6-8134-2D75136F709D}">
      <dgm:prSet/>
      <dgm:spPr/>
      <dgm:t>
        <a:bodyPr/>
        <a:lstStyle/>
        <a:p>
          <a:endParaRPr lang="en-US"/>
        </a:p>
      </dgm:t>
    </dgm:pt>
    <dgm:pt modelId="{8F4E12C7-C6AF-4F96-8D59-ABF096D7F130}" type="sibTrans" cxnId="{8012D4E5-46EA-49E6-8134-2D75136F709D}">
      <dgm:prSet/>
      <dgm:spPr/>
      <dgm:t>
        <a:bodyPr/>
        <a:lstStyle/>
        <a:p>
          <a:pPr>
            <a:lnSpc>
              <a:spcPct val="100000"/>
            </a:lnSpc>
          </a:pPr>
          <a:endParaRPr lang="en-US"/>
        </a:p>
      </dgm:t>
    </dgm:pt>
    <dgm:pt modelId="{08E008E3-A144-4BC9-B7BF-81426330D77A}">
      <dgm:prSet custT="1"/>
      <dgm:spPr/>
      <dgm:t>
        <a:bodyPr/>
        <a:lstStyle/>
        <a:p>
          <a:pPr>
            <a:lnSpc>
              <a:spcPct val="100000"/>
            </a:lnSpc>
          </a:pPr>
          <a:r>
            <a:rPr lang="en-US" sz="1600" dirty="0"/>
            <a:t>• Accurate models help identify affected households and assess the extent of the issue.</a:t>
          </a:r>
        </a:p>
      </dgm:t>
    </dgm:pt>
    <dgm:pt modelId="{E500989A-A90B-433C-9FCE-498664E1B5DA}" type="parTrans" cxnId="{F6F60689-74FC-408C-8E0C-974E6ECEE65D}">
      <dgm:prSet/>
      <dgm:spPr/>
      <dgm:t>
        <a:bodyPr/>
        <a:lstStyle/>
        <a:p>
          <a:endParaRPr lang="en-US"/>
        </a:p>
      </dgm:t>
    </dgm:pt>
    <dgm:pt modelId="{B2F2E76B-7871-47A1-934A-B829ED792DA8}" type="sibTrans" cxnId="{F6F60689-74FC-408C-8E0C-974E6ECEE65D}">
      <dgm:prSet/>
      <dgm:spPr/>
      <dgm:t>
        <a:bodyPr/>
        <a:lstStyle/>
        <a:p>
          <a:endParaRPr lang="en-US"/>
        </a:p>
      </dgm:t>
    </dgm:pt>
    <dgm:pt modelId="{4F354A67-48F2-4259-BF41-A08C4571E1DF}" type="pres">
      <dgm:prSet presAssocID="{E8644D16-EB3C-4EB5-9E04-DE1BA736E35A}" presName="root" presStyleCnt="0">
        <dgm:presLayoutVars>
          <dgm:dir/>
          <dgm:resizeHandles val="exact"/>
        </dgm:presLayoutVars>
      </dgm:prSet>
      <dgm:spPr/>
    </dgm:pt>
    <dgm:pt modelId="{D4BCFAD5-1AA8-4862-B778-356A61417145}" type="pres">
      <dgm:prSet presAssocID="{E8644D16-EB3C-4EB5-9E04-DE1BA736E35A}" presName="container" presStyleCnt="0">
        <dgm:presLayoutVars>
          <dgm:dir/>
          <dgm:resizeHandles val="exact"/>
        </dgm:presLayoutVars>
      </dgm:prSet>
      <dgm:spPr/>
    </dgm:pt>
    <dgm:pt modelId="{53017D18-31B8-4E02-81D4-64B01B7D6F90}" type="pres">
      <dgm:prSet presAssocID="{8FC934B0-EABD-4C38-A5F5-0D249B932933}" presName="compNode" presStyleCnt="0"/>
      <dgm:spPr/>
    </dgm:pt>
    <dgm:pt modelId="{7BBBD8DF-A86F-453A-A0C8-399B8AF14EEE}" type="pres">
      <dgm:prSet presAssocID="{8FC934B0-EABD-4C38-A5F5-0D249B932933}" presName="iconBgRect" presStyleLbl="bgShp" presStyleIdx="0" presStyleCnt="2"/>
      <dgm:spPr/>
    </dgm:pt>
    <dgm:pt modelId="{A70D7328-4026-4BC8-8A6F-E63A24B5EEA9}" type="pres">
      <dgm:prSet presAssocID="{8FC934B0-EABD-4C38-A5F5-0D249B9329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5C26E869-CE79-478D-91ED-6C7CA5478E4A}" type="pres">
      <dgm:prSet presAssocID="{8FC934B0-EABD-4C38-A5F5-0D249B932933}" presName="spaceRect" presStyleCnt="0"/>
      <dgm:spPr/>
    </dgm:pt>
    <dgm:pt modelId="{C1993CD5-1C69-4649-ACE6-BBF0E946D3DF}" type="pres">
      <dgm:prSet presAssocID="{8FC934B0-EABD-4C38-A5F5-0D249B932933}" presName="textRect" presStyleLbl="revTx" presStyleIdx="0" presStyleCnt="2">
        <dgm:presLayoutVars>
          <dgm:chMax val="1"/>
          <dgm:chPref val="1"/>
        </dgm:presLayoutVars>
      </dgm:prSet>
      <dgm:spPr/>
    </dgm:pt>
    <dgm:pt modelId="{E6A2591B-B763-41E6-89CB-0AE926C41A79}" type="pres">
      <dgm:prSet presAssocID="{8F4E12C7-C6AF-4F96-8D59-ABF096D7F130}" presName="sibTrans" presStyleLbl="sibTrans2D1" presStyleIdx="0" presStyleCnt="0"/>
      <dgm:spPr/>
    </dgm:pt>
    <dgm:pt modelId="{74C018DB-0487-41F9-A8B4-D7DA05827349}" type="pres">
      <dgm:prSet presAssocID="{08E008E3-A144-4BC9-B7BF-81426330D77A}" presName="compNode" presStyleCnt="0"/>
      <dgm:spPr/>
    </dgm:pt>
    <dgm:pt modelId="{20ED01AE-BD4D-4067-BA85-03C36A45CB98}" type="pres">
      <dgm:prSet presAssocID="{08E008E3-A144-4BC9-B7BF-81426330D77A}" presName="iconBgRect" presStyleLbl="bgShp" presStyleIdx="1" presStyleCnt="2"/>
      <dgm:spPr/>
    </dgm:pt>
    <dgm:pt modelId="{81423B37-873F-4944-A41A-ED5D881EE5A9}" type="pres">
      <dgm:prSet presAssocID="{08E008E3-A144-4BC9-B7BF-81426330D7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11D22710-FB0C-4CDE-A68A-1120219E36F5}" type="pres">
      <dgm:prSet presAssocID="{08E008E3-A144-4BC9-B7BF-81426330D77A}" presName="spaceRect" presStyleCnt="0"/>
      <dgm:spPr/>
    </dgm:pt>
    <dgm:pt modelId="{328F013C-FF61-4B15-89DF-3BD87EC077CB}" type="pres">
      <dgm:prSet presAssocID="{08E008E3-A144-4BC9-B7BF-81426330D77A}" presName="textRect" presStyleLbl="revTx" presStyleIdx="1" presStyleCnt="2" custLinFactY="16329" custLinFactNeighborX="0" custLinFactNeighborY="100000">
        <dgm:presLayoutVars>
          <dgm:chMax val="1"/>
          <dgm:chPref val="1"/>
        </dgm:presLayoutVars>
      </dgm:prSet>
      <dgm:spPr/>
    </dgm:pt>
  </dgm:ptLst>
  <dgm:cxnLst>
    <dgm:cxn modelId="{A173CD0B-8D87-4E31-9E18-CF6F203CC74C}" type="presOf" srcId="{8FC934B0-EABD-4C38-A5F5-0D249B932933}" destId="{C1993CD5-1C69-4649-ACE6-BBF0E946D3DF}" srcOrd="0" destOrd="0" presId="urn:microsoft.com/office/officeart/2018/2/layout/IconCircleList"/>
    <dgm:cxn modelId="{05B85B6A-D5DD-4CA5-BA7B-9031F85E4D70}" type="presOf" srcId="{8F4E12C7-C6AF-4F96-8D59-ABF096D7F130}" destId="{E6A2591B-B763-41E6-89CB-0AE926C41A79}" srcOrd="0" destOrd="0" presId="urn:microsoft.com/office/officeart/2018/2/layout/IconCircleList"/>
    <dgm:cxn modelId="{F6F60689-74FC-408C-8E0C-974E6ECEE65D}" srcId="{E8644D16-EB3C-4EB5-9E04-DE1BA736E35A}" destId="{08E008E3-A144-4BC9-B7BF-81426330D77A}" srcOrd="1" destOrd="0" parTransId="{E500989A-A90B-433C-9FCE-498664E1B5DA}" sibTransId="{B2F2E76B-7871-47A1-934A-B829ED792DA8}"/>
    <dgm:cxn modelId="{001699E2-28F3-401D-B993-3FFFB74B437E}" type="presOf" srcId="{08E008E3-A144-4BC9-B7BF-81426330D77A}" destId="{328F013C-FF61-4B15-89DF-3BD87EC077CB}" srcOrd="0" destOrd="0" presId="urn:microsoft.com/office/officeart/2018/2/layout/IconCircleList"/>
    <dgm:cxn modelId="{8012D4E5-46EA-49E6-8134-2D75136F709D}" srcId="{E8644D16-EB3C-4EB5-9E04-DE1BA736E35A}" destId="{8FC934B0-EABD-4C38-A5F5-0D249B932933}" srcOrd="0" destOrd="0" parTransId="{BBDCC565-FF9A-49AB-A558-7932F39FBB8A}" sibTransId="{8F4E12C7-C6AF-4F96-8D59-ABF096D7F130}"/>
    <dgm:cxn modelId="{F2ACBAFB-8411-4B7E-A21F-8A1F8376841D}" type="presOf" srcId="{E8644D16-EB3C-4EB5-9E04-DE1BA736E35A}" destId="{4F354A67-48F2-4259-BF41-A08C4571E1DF}" srcOrd="0" destOrd="0" presId="urn:microsoft.com/office/officeart/2018/2/layout/IconCircleList"/>
    <dgm:cxn modelId="{20CFA653-9815-4AD5-A774-FE4AEE2256A7}" type="presParOf" srcId="{4F354A67-48F2-4259-BF41-A08C4571E1DF}" destId="{D4BCFAD5-1AA8-4862-B778-356A61417145}" srcOrd="0" destOrd="0" presId="urn:microsoft.com/office/officeart/2018/2/layout/IconCircleList"/>
    <dgm:cxn modelId="{055AB703-9EC6-4658-B1C1-0A3F16CE55A7}" type="presParOf" srcId="{D4BCFAD5-1AA8-4862-B778-356A61417145}" destId="{53017D18-31B8-4E02-81D4-64B01B7D6F90}" srcOrd="0" destOrd="0" presId="urn:microsoft.com/office/officeart/2018/2/layout/IconCircleList"/>
    <dgm:cxn modelId="{2899C17C-D14A-418B-B9D9-9D8ABF61B608}" type="presParOf" srcId="{53017D18-31B8-4E02-81D4-64B01B7D6F90}" destId="{7BBBD8DF-A86F-453A-A0C8-399B8AF14EEE}" srcOrd="0" destOrd="0" presId="urn:microsoft.com/office/officeart/2018/2/layout/IconCircleList"/>
    <dgm:cxn modelId="{756783CC-62FD-4552-B4D7-B8FC19C0BF35}" type="presParOf" srcId="{53017D18-31B8-4E02-81D4-64B01B7D6F90}" destId="{A70D7328-4026-4BC8-8A6F-E63A24B5EEA9}" srcOrd="1" destOrd="0" presId="urn:microsoft.com/office/officeart/2018/2/layout/IconCircleList"/>
    <dgm:cxn modelId="{393F7374-ACF3-4090-8C23-39986E3DDD12}" type="presParOf" srcId="{53017D18-31B8-4E02-81D4-64B01B7D6F90}" destId="{5C26E869-CE79-478D-91ED-6C7CA5478E4A}" srcOrd="2" destOrd="0" presId="urn:microsoft.com/office/officeart/2018/2/layout/IconCircleList"/>
    <dgm:cxn modelId="{596CCB35-DFF5-421A-A8EB-2A9E65D884E2}" type="presParOf" srcId="{53017D18-31B8-4E02-81D4-64B01B7D6F90}" destId="{C1993CD5-1C69-4649-ACE6-BBF0E946D3DF}" srcOrd="3" destOrd="0" presId="urn:microsoft.com/office/officeart/2018/2/layout/IconCircleList"/>
    <dgm:cxn modelId="{01D9A7C8-2C6F-4C88-9F1E-7BB101C4406B}" type="presParOf" srcId="{D4BCFAD5-1AA8-4862-B778-356A61417145}" destId="{E6A2591B-B763-41E6-89CB-0AE926C41A79}" srcOrd="1" destOrd="0" presId="urn:microsoft.com/office/officeart/2018/2/layout/IconCircleList"/>
    <dgm:cxn modelId="{DE3EFF54-0718-48D5-A25A-09FE1C664EF6}" type="presParOf" srcId="{D4BCFAD5-1AA8-4862-B778-356A61417145}" destId="{74C018DB-0487-41F9-A8B4-D7DA05827349}" srcOrd="2" destOrd="0" presId="urn:microsoft.com/office/officeart/2018/2/layout/IconCircleList"/>
    <dgm:cxn modelId="{E3882A8F-27CB-4485-B703-BE4C9EB22C9D}" type="presParOf" srcId="{74C018DB-0487-41F9-A8B4-D7DA05827349}" destId="{20ED01AE-BD4D-4067-BA85-03C36A45CB98}" srcOrd="0" destOrd="0" presId="urn:microsoft.com/office/officeart/2018/2/layout/IconCircleList"/>
    <dgm:cxn modelId="{15534A5F-65AE-4C7A-B773-EE09AC793CDC}" type="presParOf" srcId="{74C018DB-0487-41F9-A8B4-D7DA05827349}" destId="{81423B37-873F-4944-A41A-ED5D881EE5A9}" srcOrd="1" destOrd="0" presId="urn:microsoft.com/office/officeart/2018/2/layout/IconCircleList"/>
    <dgm:cxn modelId="{94B582CD-4E63-4591-8A5A-C9A143E842CB}" type="presParOf" srcId="{74C018DB-0487-41F9-A8B4-D7DA05827349}" destId="{11D22710-FB0C-4CDE-A68A-1120219E36F5}" srcOrd="2" destOrd="0" presId="urn:microsoft.com/office/officeart/2018/2/layout/IconCircleList"/>
    <dgm:cxn modelId="{5EBBC61A-10FD-401B-8E48-AAFC9FF83A86}" type="presParOf" srcId="{74C018DB-0487-41F9-A8B4-D7DA05827349}" destId="{328F013C-FF61-4B15-89DF-3BD87EC077C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E1EB8E-B212-4E8A-ACCA-06EA2FB77FF0}"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ED2967CD-C9CE-4A20-9F66-35F86364B97B}">
      <dgm:prSet/>
      <dgm:spPr/>
      <dgm:t>
        <a:bodyPr/>
        <a:lstStyle/>
        <a:p>
          <a:pPr>
            <a:lnSpc>
              <a:spcPct val="100000"/>
            </a:lnSpc>
          </a:pPr>
          <a:r>
            <a:rPr lang="en-US" dirty="0"/>
            <a:t>• </a:t>
          </a:r>
          <a:r>
            <a:rPr lang="en-US" b="1" dirty="0">
              <a:solidFill>
                <a:srgbClr val="0070C0"/>
              </a:solidFill>
            </a:rPr>
            <a:t>Budget Constraints</a:t>
          </a:r>
          <a:r>
            <a:rPr lang="en-US" dirty="0"/>
            <a:t>: High housing costs limit disposable income for other essential needs (food, healthcare, education).</a:t>
          </a:r>
        </a:p>
      </dgm:t>
    </dgm:pt>
    <dgm:pt modelId="{48442AE2-51E2-47CE-9255-88B9DEFCB079}" type="parTrans" cxnId="{BB5C363C-E736-4560-859E-383AC136BD69}">
      <dgm:prSet/>
      <dgm:spPr/>
      <dgm:t>
        <a:bodyPr/>
        <a:lstStyle/>
        <a:p>
          <a:endParaRPr lang="en-US"/>
        </a:p>
      </dgm:t>
    </dgm:pt>
    <dgm:pt modelId="{DA682E85-0B80-46FE-A09C-460583FB418D}" type="sibTrans" cxnId="{BB5C363C-E736-4560-859E-383AC136BD69}">
      <dgm:prSet/>
      <dgm:spPr/>
      <dgm:t>
        <a:bodyPr/>
        <a:lstStyle/>
        <a:p>
          <a:endParaRPr lang="en-US"/>
        </a:p>
      </dgm:t>
    </dgm:pt>
    <dgm:pt modelId="{5EC8F26D-0C73-4F32-AA57-5AD9FA18D251}">
      <dgm:prSet/>
      <dgm:spPr/>
      <dgm:t>
        <a:bodyPr/>
        <a:lstStyle/>
        <a:p>
          <a:pPr>
            <a:lnSpc>
              <a:spcPct val="100000"/>
            </a:lnSpc>
          </a:pPr>
          <a:r>
            <a:rPr lang="en-US" dirty="0"/>
            <a:t>• </a:t>
          </a:r>
          <a:r>
            <a:rPr lang="en-US" b="1" dirty="0">
              <a:solidFill>
                <a:srgbClr val="0070C0"/>
              </a:solidFill>
            </a:rPr>
            <a:t>Quality of Life: </a:t>
          </a:r>
          <a:r>
            <a:rPr lang="en-US" dirty="0"/>
            <a:t>Increased stress and reduced well-being due to financial pressures</a:t>
          </a:r>
        </a:p>
      </dgm:t>
    </dgm:pt>
    <dgm:pt modelId="{3C23D930-36F5-4E76-A0BB-58B744BB38B2}" type="parTrans" cxnId="{20B66EF5-EA10-4B17-ACE1-1AB13641E929}">
      <dgm:prSet/>
      <dgm:spPr/>
      <dgm:t>
        <a:bodyPr/>
        <a:lstStyle/>
        <a:p>
          <a:endParaRPr lang="en-US"/>
        </a:p>
      </dgm:t>
    </dgm:pt>
    <dgm:pt modelId="{5FE244B5-C577-4D44-BE5F-43B6DE5AB787}" type="sibTrans" cxnId="{20B66EF5-EA10-4B17-ACE1-1AB13641E929}">
      <dgm:prSet/>
      <dgm:spPr/>
      <dgm:t>
        <a:bodyPr/>
        <a:lstStyle/>
        <a:p>
          <a:endParaRPr lang="en-US"/>
        </a:p>
      </dgm:t>
    </dgm:pt>
    <dgm:pt modelId="{9F573A45-D6E8-457E-8E05-5D19369999E2}" type="pres">
      <dgm:prSet presAssocID="{E8E1EB8E-B212-4E8A-ACCA-06EA2FB77FF0}" presName="root" presStyleCnt="0">
        <dgm:presLayoutVars>
          <dgm:dir/>
          <dgm:resizeHandles val="exact"/>
        </dgm:presLayoutVars>
      </dgm:prSet>
      <dgm:spPr/>
    </dgm:pt>
    <dgm:pt modelId="{0B531766-470B-4229-85F8-8F62339B9213}" type="pres">
      <dgm:prSet presAssocID="{ED2967CD-C9CE-4A20-9F66-35F86364B97B}" presName="compNode" presStyleCnt="0"/>
      <dgm:spPr/>
    </dgm:pt>
    <dgm:pt modelId="{CB27ABF9-C379-4B62-A379-52290C134B5D}" type="pres">
      <dgm:prSet presAssocID="{ED2967CD-C9CE-4A20-9F66-35F86364B9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5FF8BBF-09ED-4686-A264-8612302B52AD}" type="pres">
      <dgm:prSet presAssocID="{ED2967CD-C9CE-4A20-9F66-35F86364B97B}" presName="spaceRect" presStyleCnt="0"/>
      <dgm:spPr/>
    </dgm:pt>
    <dgm:pt modelId="{A4DBFB33-B938-4BC3-9F67-615D62A7E04F}" type="pres">
      <dgm:prSet presAssocID="{ED2967CD-C9CE-4A20-9F66-35F86364B97B}" presName="textRect" presStyleLbl="revTx" presStyleIdx="0" presStyleCnt="2">
        <dgm:presLayoutVars>
          <dgm:chMax val="1"/>
          <dgm:chPref val="1"/>
        </dgm:presLayoutVars>
      </dgm:prSet>
      <dgm:spPr/>
    </dgm:pt>
    <dgm:pt modelId="{7E90A703-B4C2-4730-AAA0-21E1F490431F}" type="pres">
      <dgm:prSet presAssocID="{DA682E85-0B80-46FE-A09C-460583FB418D}" presName="sibTrans" presStyleCnt="0"/>
      <dgm:spPr/>
    </dgm:pt>
    <dgm:pt modelId="{5515C230-1950-4F24-8AA0-83A67BBE7955}" type="pres">
      <dgm:prSet presAssocID="{5EC8F26D-0C73-4F32-AA57-5AD9FA18D251}" presName="compNode" presStyleCnt="0"/>
      <dgm:spPr/>
    </dgm:pt>
    <dgm:pt modelId="{47731068-9DF3-4483-8E6B-4742CC9319FB}" type="pres">
      <dgm:prSet presAssocID="{5EC8F26D-0C73-4F32-AA57-5AD9FA18D25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33C0DF86-15FA-4593-A669-A847CF94599C}" type="pres">
      <dgm:prSet presAssocID="{5EC8F26D-0C73-4F32-AA57-5AD9FA18D251}" presName="spaceRect" presStyleCnt="0"/>
      <dgm:spPr/>
    </dgm:pt>
    <dgm:pt modelId="{3D1B9222-AC2F-462D-8458-51572CA6D02B}" type="pres">
      <dgm:prSet presAssocID="{5EC8F26D-0C73-4F32-AA57-5AD9FA18D251}" presName="textRect" presStyleLbl="revTx" presStyleIdx="1" presStyleCnt="2">
        <dgm:presLayoutVars>
          <dgm:chMax val="1"/>
          <dgm:chPref val="1"/>
        </dgm:presLayoutVars>
      </dgm:prSet>
      <dgm:spPr/>
    </dgm:pt>
  </dgm:ptLst>
  <dgm:cxnLst>
    <dgm:cxn modelId="{BB5C363C-E736-4560-859E-383AC136BD69}" srcId="{E8E1EB8E-B212-4E8A-ACCA-06EA2FB77FF0}" destId="{ED2967CD-C9CE-4A20-9F66-35F86364B97B}" srcOrd="0" destOrd="0" parTransId="{48442AE2-51E2-47CE-9255-88B9DEFCB079}" sibTransId="{DA682E85-0B80-46FE-A09C-460583FB418D}"/>
    <dgm:cxn modelId="{24A8F347-2272-4879-9F47-8AAB1E29A6BE}" type="presOf" srcId="{5EC8F26D-0C73-4F32-AA57-5AD9FA18D251}" destId="{3D1B9222-AC2F-462D-8458-51572CA6D02B}" srcOrd="0" destOrd="0" presId="urn:microsoft.com/office/officeart/2018/2/layout/IconLabelList"/>
    <dgm:cxn modelId="{D7214C8B-C008-448B-9323-898D51F6158E}" type="presOf" srcId="{E8E1EB8E-B212-4E8A-ACCA-06EA2FB77FF0}" destId="{9F573A45-D6E8-457E-8E05-5D19369999E2}" srcOrd="0" destOrd="0" presId="urn:microsoft.com/office/officeart/2018/2/layout/IconLabelList"/>
    <dgm:cxn modelId="{66C825E7-D2A9-41BB-AADC-BE9722B5B4A3}" type="presOf" srcId="{ED2967CD-C9CE-4A20-9F66-35F86364B97B}" destId="{A4DBFB33-B938-4BC3-9F67-615D62A7E04F}" srcOrd="0" destOrd="0" presId="urn:microsoft.com/office/officeart/2018/2/layout/IconLabelList"/>
    <dgm:cxn modelId="{20B66EF5-EA10-4B17-ACE1-1AB13641E929}" srcId="{E8E1EB8E-B212-4E8A-ACCA-06EA2FB77FF0}" destId="{5EC8F26D-0C73-4F32-AA57-5AD9FA18D251}" srcOrd="1" destOrd="0" parTransId="{3C23D930-36F5-4E76-A0BB-58B744BB38B2}" sibTransId="{5FE244B5-C577-4D44-BE5F-43B6DE5AB787}"/>
    <dgm:cxn modelId="{D18F251B-1F2A-463E-AD70-F72988B27B44}" type="presParOf" srcId="{9F573A45-D6E8-457E-8E05-5D19369999E2}" destId="{0B531766-470B-4229-85F8-8F62339B9213}" srcOrd="0" destOrd="0" presId="urn:microsoft.com/office/officeart/2018/2/layout/IconLabelList"/>
    <dgm:cxn modelId="{4099753C-384B-47D4-B413-724F99E2AECD}" type="presParOf" srcId="{0B531766-470B-4229-85F8-8F62339B9213}" destId="{CB27ABF9-C379-4B62-A379-52290C134B5D}" srcOrd="0" destOrd="0" presId="urn:microsoft.com/office/officeart/2018/2/layout/IconLabelList"/>
    <dgm:cxn modelId="{F6E2F56F-242E-41BF-B9E0-9197A90ACE91}" type="presParOf" srcId="{0B531766-470B-4229-85F8-8F62339B9213}" destId="{25FF8BBF-09ED-4686-A264-8612302B52AD}" srcOrd="1" destOrd="0" presId="urn:microsoft.com/office/officeart/2018/2/layout/IconLabelList"/>
    <dgm:cxn modelId="{FA05E240-32CE-4EF8-B1B7-0F80BE654147}" type="presParOf" srcId="{0B531766-470B-4229-85F8-8F62339B9213}" destId="{A4DBFB33-B938-4BC3-9F67-615D62A7E04F}" srcOrd="2" destOrd="0" presId="urn:microsoft.com/office/officeart/2018/2/layout/IconLabelList"/>
    <dgm:cxn modelId="{EFB1B4B6-66A7-4AD6-8616-409A9D44CE7C}" type="presParOf" srcId="{9F573A45-D6E8-457E-8E05-5D19369999E2}" destId="{7E90A703-B4C2-4730-AAA0-21E1F490431F}" srcOrd="1" destOrd="0" presId="urn:microsoft.com/office/officeart/2018/2/layout/IconLabelList"/>
    <dgm:cxn modelId="{7434A56A-91BE-4C1E-8107-A7427903589E}" type="presParOf" srcId="{9F573A45-D6E8-457E-8E05-5D19369999E2}" destId="{5515C230-1950-4F24-8AA0-83A67BBE7955}" srcOrd="2" destOrd="0" presId="urn:microsoft.com/office/officeart/2018/2/layout/IconLabelList"/>
    <dgm:cxn modelId="{402CD8E3-6CE4-4C62-A3C8-D9E595877CF8}" type="presParOf" srcId="{5515C230-1950-4F24-8AA0-83A67BBE7955}" destId="{47731068-9DF3-4483-8E6B-4742CC9319FB}" srcOrd="0" destOrd="0" presId="urn:microsoft.com/office/officeart/2018/2/layout/IconLabelList"/>
    <dgm:cxn modelId="{64731E0E-0F26-4B20-94EA-35F8578CE334}" type="presParOf" srcId="{5515C230-1950-4F24-8AA0-83A67BBE7955}" destId="{33C0DF86-15FA-4593-A669-A847CF94599C}" srcOrd="1" destOrd="0" presId="urn:microsoft.com/office/officeart/2018/2/layout/IconLabelList"/>
    <dgm:cxn modelId="{19742324-8C65-48E2-BAD4-5E7024C3C10D}" type="presParOf" srcId="{5515C230-1950-4F24-8AA0-83A67BBE7955}" destId="{3D1B9222-AC2F-462D-8458-51572CA6D02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1EB8E-B212-4E8A-ACCA-06EA2FB77FF0}"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D2967CD-C9CE-4A20-9F66-35F86364B97B}">
      <dgm:prSet custT="1"/>
      <dgm:spPr/>
      <dgm:t>
        <a:bodyPr/>
        <a:lstStyle/>
        <a:p>
          <a:pPr>
            <a:lnSpc>
              <a:spcPct val="100000"/>
            </a:lnSpc>
            <a:defRPr cap="all"/>
          </a:pPr>
          <a:r>
            <a:rPr lang="en-US" sz="1400" dirty="0"/>
            <a:t>• </a:t>
          </a:r>
          <a:r>
            <a:rPr lang="en-US" sz="1500" b="1" cap="none" dirty="0">
              <a:solidFill>
                <a:srgbClr val="0070C0"/>
              </a:solidFill>
            </a:rPr>
            <a:t>Consumer spending: </a:t>
          </a:r>
          <a:r>
            <a:rPr lang="en-US" sz="1500" cap="none" dirty="0"/>
            <a:t>reduced spending on goods and services, affecting local businesses and economic growth.</a:t>
          </a:r>
          <a:endParaRPr lang="en-US" sz="1500" dirty="0"/>
        </a:p>
      </dgm:t>
    </dgm:pt>
    <dgm:pt modelId="{48442AE2-51E2-47CE-9255-88B9DEFCB079}" type="parTrans" cxnId="{BB5C363C-E736-4560-859E-383AC136BD69}">
      <dgm:prSet/>
      <dgm:spPr/>
      <dgm:t>
        <a:bodyPr/>
        <a:lstStyle/>
        <a:p>
          <a:endParaRPr lang="en-US"/>
        </a:p>
      </dgm:t>
    </dgm:pt>
    <dgm:pt modelId="{DA682E85-0B80-46FE-A09C-460583FB418D}" type="sibTrans" cxnId="{BB5C363C-E736-4560-859E-383AC136BD69}">
      <dgm:prSet/>
      <dgm:spPr/>
      <dgm:t>
        <a:bodyPr/>
        <a:lstStyle/>
        <a:p>
          <a:endParaRPr lang="en-US"/>
        </a:p>
      </dgm:t>
    </dgm:pt>
    <dgm:pt modelId="{5EC8F26D-0C73-4F32-AA57-5AD9FA18D251}">
      <dgm:prSet/>
      <dgm:spPr/>
      <dgm:t>
        <a:bodyPr/>
        <a:lstStyle/>
        <a:p>
          <a:pPr>
            <a:lnSpc>
              <a:spcPct val="100000"/>
            </a:lnSpc>
            <a:defRPr cap="all"/>
          </a:pPr>
          <a:r>
            <a:rPr lang="en-US" dirty="0"/>
            <a:t>• </a:t>
          </a:r>
          <a:r>
            <a:rPr lang="en-US" b="1" cap="none" dirty="0">
              <a:solidFill>
                <a:srgbClr val="0070C0"/>
              </a:solidFill>
            </a:rPr>
            <a:t>Savings and investment: </a:t>
          </a:r>
          <a:r>
            <a:rPr lang="en-US" cap="none" dirty="0"/>
            <a:t>lower ability to save and invest, impacting long-term financial stability.</a:t>
          </a:r>
          <a:endParaRPr lang="en-US" dirty="0"/>
        </a:p>
      </dgm:t>
    </dgm:pt>
    <dgm:pt modelId="{3C23D930-36F5-4E76-A0BB-58B744BB38B2}" type="parTrans" cxnId="{20B66EF5-EA10-4B17-ACE1-1AB13641E929}">
      <dgm:prSet/>
      <dgm:spPr/>
      <dgm:t>
        <a:bodyPr/>
        <a:lstStyle/>
        <a:p>
          <a:endParaRPr lang="en-US"/>
        </a:p>
      </dgm:t>
    </dgm:pt>
    <dgm:pt modelId="{5FE244B5-C577-4D44-BE5F-43B6DE5AB787}" type="sibTrans" cxnId="{20B66EF5-EA10-4B17-ACE1-1AB13641E929}">
      <dgm:prSet/>
      <dgm:spPr/>
      <dgm:t>
        <a:bodyPr/>
        <a:lstStyle/>
        <a:p>
          <a:endParaRPr lang="en-US"/>
        </a:p>
      </dgm:t>
    </dgm:pt>
    <dgm:pt modelId="{8244A7F6-A510-474A-B0C6-0D6E3CF63E81}" type="pres">
      <dgm:prSet presAssocID="{E8E1EB8E-B212-4E8A-ACCA-06EA2FB77FF0}" presName="root" presStyleCnt="0">
        <dgm:presLayoutVars>
          <dgm:dir/>
          <dgm:resizeHandles val="exact"/>
        </dgm:presLayoutVars>
      </dgm:prSet>
      <dgm:spPr/>
    </dgm:pt>
    <dgm:pt modelId="{A51C3707-F0E5-4AE6-A809-DB96A1BB8F75}" type="pres">
      <dgm:prSet presAssocID="{ED2967CD-C9CE-4A20-9F66-35F86364B97B}" presName="compNode" presStyleCnt="0"/>
      <dgm:spPr/>
    </dgm:pt>
    <dgm:pt modelId="{E15CE8D8-B459-4DE3-BF0B-A0C567D883EC}" type="pres">
      <dgm:prSet presAssocID="{ED2967CD-C9CE-4A20-9F66-35F86364B97B}" presName="iconBgRect" presStyleLbl="bgShp" presStyleIdx="0" presStyleCnt="2"/>
      <dgm:spPr>
        <a:prstGeom prst="round2DiagRect">
          <a:avLst>
            <a:gd name="adj1" fmla="val 29727"/>
            <a:gd name="adj2" fmla="val 0"/>
          </a:avLst>
        </a:prstGeom>
      </dgm:spPr>
    </dgm:pt>
    <dgm:pt modelId="{CEC44345-581F-4BDC-B931-52B427482FE5}" type="pres">
      <dgm:prSet presAssocID="{ED2967CD-C9CE-4A20-9F66-35F86364B9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E6A8041A-086E-47D9-B10B-1893410ECDB6}" type="pres">
      <dgm:prSet presAssocID="{ED2967CD-C9CE-4A20-9F66-35F86364B97B}" presName="spaceRect" presStyleCnt="0"/>
      <dgm:spPr/>
    </dgm:pt>
    <dgm:pt modelId="{4368B48C-6FE7-4BAF-9745-528E0680E0E9}" type="pres">
      <dgm:prSet presAssocID="{ED2967CD-C9CE-4A20-9F66-35F86364B97B}" presName="textRect" presStyleLbl="revTx" presStyleIdx="0" presStyleCnt="2">
        <dgm:presLayoutVars>
          <dgm:chMax val="1"/>
          <dgm:chPref val="1"/>
        </dgm:presLayoutVars>
      </dgm:prSet>
      <dgm:spPr/>
    </dgm:pt>
    <dgm:pt modelId="{DADEAB25-1D4E-4DC7-BB21-141B29DF0FA0}" type="pres">
      <dgm:prSet presAssocID="{DA682E85-0B80-46FE-A09C-460583FB418D}" presName="sibTrans" presStyleCnt="0"/>
      <dgm:spPr/>
    </dgm:pt>
    <dgm:pt modelId="{E985D466-5783-41EB-9F72-2E5ABFFE1910}" type="pres">
      <dgm:prSet presAssocID="{5EC8F26D-0C73-4F32-AA57-5AD9FA18D251}" presName="compNode" presStyleCnt="0"/>
      <dgm:spPr/>
    </dgm:pt>
    <dgm:pt modelId="{13162BA5-2CAC-4CD5-B9D5-89DECC5AE6F1}" type="pres">
      <dgm:prSet presAssocID="{5EC8F26D-0C73-4F32-AA57-5AD9FA18D251}" presName="iconBgRect" presStyleLbl="bgShp" presStyleIdx="1" presStyleCnt="2"/>
      <dgm:spPr>
        <a:prstGeom prst="round2DiagRect">
          <a:avLst>
            <a:gd name="adj1" fmla="val 29727"/>
            <a:gd name="adj2" fmla="val 0"/>
          </a:avLst>
        </a:prstGeom>
      </dgm:spPr>
    </dgm:pt>
    <dgm:pt modelId="{43659363-112F-4BFB-B2BF-EF13AA69D2B6}" type="pres">
      <dgm:prSet presAssocID="{5EC8F26D-0C73-4F32-AA57-5AD9FA18D25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9F565E9E-A6C6-4601-8C08-A7F330807E2B}" type="pres">
      <dgm:prSet presAssocID="{5EC8F26D-0C73-4F32-AA57-5AD9FA18D251}" presName="spaceRect" presStyleCnt="0"/>
      <dgm:spPr/>
    </dgm:pt>
    <dgm:pt modelId="{8C5F5B4D-D643-45CA-9652-C9B4252195BE}" type="pres">
      <dgm:prSet presAssocID="{5EC8F26D-0C73-4F32-AA57-5AD9FA18D251}" presName="textRect" presStyleLbl="revTx" presStyleIdx="1" presStyleCnt="2">
        <dgm:presLayoutVars>
          <dgm:chMax val="1"/>
          <dgm:chPref val="1"/>
        </dgm:presLayoutVars>
      </dgm:prSet>
      <dgm:spPr/>
    </dgm:pt>
  </dgm:ptLst>
  <dgm:cxnLst>
    <dgm:cxn modelId="{BB5C363C-E736-4560-859E-383AC136BD69}" srcId="{E8E1EB8E-B212-4E8A-ACCA-06EA2FB77FF0}" destId="{ED2967CD-C9CE-4A20-9F66-35F86364B97B}" srcOrd="0" destOrd="0" parTransId="{48442AE2-51E2-47CE-9255-88B9DEFCB079}" sibTransId="{DA682E85-0B80-46FE-A09C-460583FB418D}"/>
    <dgm:cxn modelId="{150A8D3E-567B-45DA-ACBB-8F492598D994}" type="presOf" srcId="{E8E1EB8E-B212-4E8A-ACCA-06EA2FB77FF0}" destId="{8244A7F6-A510-474A-B0C6-0D6E3CF63E81}" srcOrd="0" destOrd="0" presId="urn:microsoft.com/office/officeart/2018/5/layout/IconLeafLabelList"/>
    <dgm:cxn modelId="{38EB47B2-C68D-4B6E-9BBA-889992B5385A}" type="presOf" srcId="{ED2967CD-C9CE-4A20-9F66-35F86364B97B}" destId="{4368B48C-6FE7-4BAF-9745-528E0680E0E9}" srcOrd="0" destOrd="0" presId="urn:microsoft.com/office/officeart/2018/5/layout/IconLeafLabelList"/>
    <dgm:cxn modelId="{FCDBF2B7-4136-424A-9478-DB03C2899824}" type="presOf" srcId="{5EC8F26D-0C73-4F32-AA57-5AD9FA18D251}" destId="{8C5F5B4D-D643-45CA-9652-C9B4252195BE}" srcOrd="0" destOrd="0" presId="urn:microsoft.com/office/officeart/2018/5/layout/IconLeafLabelList"/>
    <dgm:cxn modelId="{20B66EF5-EA10-4B17-ACE1-1AB13641E929}" srcId="{E8E1EB8E-B212-4E8A-ACCA-06EA2FB77FF0}" destId="{5EC8F26D-0C73-4F32-AA57-5AD9FA18D251}" srcOrd="1" destOrd="0" parTransId="{3C23D930-36F5-4E76-A0BB-58B744BB38B2}" sibTransId="{5FE244B5-C577-4D44-BE5F-43B6DE5AB787}"/>
    <dgm:cxn modelId="{158D3A67-BC14-4C42-A7C4-C4B1DB086831}" type="presParOf" srcId="{8244A7F6-A510-474A-B0C6-0D6E3CF63E81}" destId="{A51C3707-F0E5-4AE6-A809-DB96A1BB8F75}" srcOrd="0" destOrd="0" presId="urn:microsoft.com/office/officeart/2018/5/layout/IconLeafLabelList"/>
    <dgm:cxn modelId="{E36D70FA-105B-4E3B-A4CC-426CC54D9A84}" type="presParOf" srcId="{A51C3707-F0E5-4AE6-A809-DB96A1BB8F75}" destId="{E15CE8D8-B459-4DE3-BF0B-A0C567D883EC}" srcOrd="0" destOrd="0" presId="urn:microsoft.com/office/officeart/2018/5/layout/IconLeafLabelList"/>
    <dgm:cxn modelId="{6D0BED0C-1C60-4A82-B4CF-345E27309792}" type="presParOf" srcId="{A51C3707-F0E5-4AE6-A809-DB96A1BB8F75}" destId="{CEC44345-581F-4BDC-B931-52B427482FE5}" srcOrd="1" destOrd="0" presId="urn:microsoft.com/office/officeart/2018/5/layout/IconLeafLabelList"/>
    <dgm:cxn modelId="{28825B85-F047-47F6-8E08-91B825306031}" type="presParOf" srcId="{A51C3707-F0E5-4AE6-A809-DB96A1BB8F75}" destId="{E6A8041A-086E-47D9-B10B-1893410ECDB6}" srcOrd="2" destOrd="0" presId="urn:microsoft.com/office/officeart/2018/5/layout/IconLeafLabelList"/>
    <dgm:cxn modelId="{0280B304-95BE-4274-AE27-88C76888222B}" type="presParOf" srcId="{A51C3707-F0E5-4AE6-A809-DB96A1BB8F75}" destId="{4368B48C-6FE7-4BAF-9745-528E0680E0E9}" srcOrd="3" destOrd="0" presId="urn:microsoft.com/office/officeart/2018/5/layout/IconLeafLabelList"/>
    <dgm:cxn modelId="{D2FCAC03-41B6-4F45-B6B3-7D179011BD30}" type="presParOf" srcId="{8244A7F6-A510-474A-B0C6-0D6E3CF63E81}" destId="{DADEAB25-1D4E-4DC7-BB21-141B29DF0FA0}" srcOrd="1" destOrd="0" presId="urn:microsoft.com/office/officeart/2018/5/layout/IconLeafLabelList"/>
    <dgm:cxn modelId="{7A178ED8-73FB-40B2-8152-4B34F3BA8FB9}" type="presParOf" srcId="{8244A7F6-A510-474A-B0C6-0D6E3CF63E81}" destId="{E985D466-5783-41EB-9F72-2E5ABFFE1910}" srcOrd="2" destOrd="0" presId="urn:microsoft.com/office/officeart/2018/5/layout/IconLeafLabelList"/>
    <dgm:cxn modelId="{279111FA-53D4-4063-A71E-7B3321683660}" type="presParOf" srcId="{E985D466-5783-41EB-9F72-2E5ABFFE1910}" destId="{13162BA5-2CAC-4CD5-B9D5-89DECC5AE6F1}" srcOrd="0" destOrd="0" presId="urn:microsoft.com/office/officeart/2018/5/layout/IconLeafLabelList"/>
    <dgm:cxn modelId="{2075F1E7-35A8-40C5-B315-2152AC58AFD6}" type="presParOf" srcId="{E985D466-5783-41EB-9F72-2E5ABFFE1910}" destId="{43659363-112F-4BFB-B2BF-EF13AA69D2B6}" srcOrd="1" destOrd="0" presId="urn:microsoft.com/office/officeart/2018/5/layout/IconLeafLabelList"/>
    <dgm:cxn modelId="{42CF212B-26F0-4660-AE41-9DF5621770DA}" type="presParOf" srcId="{E985D466-5783-41EB-9F72-2E5ABFFE1910}" destId="{9F565E9E-A6C6-4601-8C08-A7F330807E2B}" srcOrd="2" destOrd="0" presId="urn:microsoft.com/office/officeart/2018/5/layout/IconLeafLabelList"/>
    <dgm:cxn modelId="{1B681043-E00F-4998-A4F7-ECE57C684FE9}" type="presParOf" srcId="{E985D466-5783-41EB-9F72-2E5ABFFE1910}" destId="{8C5F5B4D-D643-45CA-9652-C9B4252195B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850A74-34D5-445E-8878-58C4E56B967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B0B3AC6-CB8E-481E-862C-0BE5D586C759}">
      <dgm:prSet/>
      <dgm:spPr/>
      <dgm:t>
        <a:bodyPr/>
        <a:lstStyle/>
        <a:p>
          <a:r>
            <a:rPr lang="en-US" dirty="0"/>
            <a:t>• </a:t>
          </a:r>
          <a:r>
            <a:rPr lang="en-US" b="1" dirty="0">
              <a:solidFill>
                <a:srgbClr val="0070C0"/>
              </a:solidFill>
            </a:rPr>
            <a:t>Health Costs: </a:t>
          </a:r>
          <a:r>
            <a:rPr lang="en-US" dirty="0"/>
            <a:t>Higher incidence of health issues due to stress and poor living conditions.</a:t>
          </a:r>
        </a:p>
      </dgm:t>
    </dgm:pt>
    <dgm:pt modelId="{7C307F9E-356E-4E33-B72E-45C324227AA1}" type="parTrans" cxnId="{1303077B-6CF6-4914-98C2-A238A781292C}">
      <dgm:prSet/>
      <dgm:spPr/>
      <dgm:t>
        <a:bodyPr/>
        <a:lstStyle/>
        <a:p>
          <a:endParaRPr lang="en-US"/>
        </a:p>
      </dgm:t>
    </dgm:pt>
    <dgm:pt modelId="{126EDB8A-D653-4636-BE65-DFD48DB5D8A9}" type="sibTrans" cxnId="{1303077B-6CF6-4914-98C2-A238A781292C}">
      <dgm:prSet/>
      <dgm:spPr/>
      <dgm:t>
        <a:bodyPr/>
        <a:lstStyle/>
        <a:p>
          <a:endParaRPr lang="en-US"/>
        </a:p>
      </dgm:t>
    </dgm:pt>
    <dgm:pt modelId="{397A8E5C-44EB-400E-8A8F-9A3914E5E47E}">
      <dgm:prSet/>
      <dgm:spPr/>
      <dgm:t>
        <a:bodyPr/>
        <a:lstStyle/>
        <a:p>
          <a:r>
            <a:rPr lang="en-US" dirty="0"/>
            <a:t>• </a:t>
          </a:r>
          <a:r>
            <a:rPr lang="en-US" b="1" dirty="0">
              <a:solidFill>
                <a:srgbClr val="0070C0"/>
              </a:solidFill>
            </a:rPr>
            <a:t>Work Productivity: </a:t>
          </a:r>
          <a:r>
            <a:rPr lang="en-US" dirty="0"/>
            <a:t>Increased absenteeism and reduced productivity at work, affecting overall economic output.</a:t>
          </a:r>
        </a:p>
      </dgm:t>
    </dgm:pt>
    <dgm:pt modelId="{6BF57389-CF2B-42B8-B2B2-D85FA872FF4F}" type="parTrans" cxnId="{F322FB36-847C-4E82-A274-509395409C09}">
      <dgm:prSet/>
      <dgm:spPr/>
      <dgm:t>
        <a:bodyPr/>
        <a:lstStyle/>
        <a:p>
          <a:endParaRPr lang="en-US"/>
        </a:p>
      </dgm:t>
    </dgm:pt>
    <dgm:pt modelId="{187D4193-5ABF-4E42-8E77-AAEC099C27F9}" type="sibTrans" cxnId="{F322FB36-847C-4E82-A274-509395409C09}">
      <dgm:prSet/>
      <dgm:spPr/>
      <dgm:t>
        <a:bodyPr/>
        <a:lstStyle/>
        <a:p>
          <a:endParaRPr lang="en-US"/>
        </a:p>
      </dgm:t>
    </dgm:pt>
    <dgm:pt modelId="{F6933782-B6DD-4D80-B448-3F97653360E7}" type="pres">
      <dgm:prSet presAssocID="{DD850A74-34D5-445E-8878-58C4E56B9675}" presName="root" presStyleCnt="0">
        <dgm:presLayoutVars>
          <dgm:dir/>
          <dgm:resizeHandles val="exact"/>
        </dgm:presLayoutVars>
      </dgm:prSet>
      <dgm:spPr/>
    </dgm:pt>
    <dgm:pt modelId="{D8C86F26-B19A-484B-9435-C4D729A4EC05}" type="pres">
      <dgm:prSet presAssocID="{4B0B3AC6-CB8E-481E-862C-0BE5D586C759}" presName="compNode" presStyleCnt="0"/>
      <dgm:spPr/>
    </dgm:pt>
    <dgm:pt modelId="{52908737-5084-4DBA-BC18-BAC684239857}" type="pres">
      <dgm:prSet presAssocID="{4B0B3AC6-CB8E-481E-862C-0BE5D586C7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94131512-0BD2-42F6-93DB-8E26C451B2D5}" type="pres">
      <dgm:prSet presAssocID="{4B0B3AC6-CB8E-481E-862C-0BE5D586C759}" presName="spaceRect" presStyleCnt="0"/>
      <dgm:spPr/>
    </dgm:pt>
    <dgm:pt modelId="{45CE75B9-92F1-42A2-94AA-DA910B071E6A}" type="pres">
      <dgm:prSet presAssocID="{4B0B3AC6-CB8E-481E-862C-0BE5D586C759}" presName="textRect" presStyleLbl="revTx" presStyleIdx="0" presStyleCnt="2">
        <dgm:presLayoutVars>
          <dgm:chMax val="1"/>
          <dgm:chPref val="1"/>
        </dgm:presLayoutVars>
      </dgm:prSet>
      <dgm:spPr/>
    </dgm:pt>
    <dgm:pt modelId="{9EE5FBC9-44D7-4B29-9FA6-B110EE9304B9}" type="pres">
      <dgm:prSet presAssocID="{126EDB8A-D653-4636-BE65-DFD48DB5D8A9}" presName="sibTrans" presStyleCnt="0"/>
      <dgm:spPr/>
    </dgm:pt>
    <dgm:pt modelId="{D922C639-6B72-4E86-ADCB-FF3957AC2F45}" type="pres">
      <dgm:prSet presAssocID="{397A8E5C-44EB-400E-8A8F-9A3914E5E47E}" presName="compNode" presStyleCnt="0"/>
      <dgm:spPr/>
    </dgm:pt>
    <dgm:pt modelId="{38012D79-1E35-4659-B238-607DFD843520}" type="pres">
      <dgm:prSet presAssocID="{397A8E5C-44EB-400E-8A8F-9A3914E5E4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E531F632-02A6-42E3-BC64-9D780C0A1C6E}" type="pres">
      <dgm:prSet presAssocID="{397A8E5C-44EB-400E-8A8F-9A3914E5E47E}" presName="spaceRect" presStyleCnt="0"/>
      <dgm:spPr/>
    </dgm:pt>
    <dgm:pt modelId="{D1F96480-78FE-4729-8447-7F565EBD51BF}" type="pres">
      <dgm:prSet presAssocID="{397A8E5C-44EB-400E-8A8F-9A3914E5E47E}" presName="textRect" presStyleLbl="revTx" presStyleIdx="1" presStyleCnt="2">
        <dgm:presLayoutVars>
          <dgm:chMax val="1"/>
          <dgm:chPref val="1"/>
        </dgm:presLayoutVars>
      </dgm:prSet>
      <dgm:spPr/>
    </dgm:pt>
  </dgm:ptLst>
  <dgm:cxnLst>
    <dgm:cxn modelId="{14B7732A-AF18-4E97-B272-D0E1D2147579}" type="presOf" srcId="{4B0B3AC6-CB8E-481E-862C-0BE5D586C759}" destId="{45CE75B9-92F1-42A2-94AA-DA910B071E6A}" srcOrd="0" destOrd="0" presId="urn:microsoft.com/office/officeart/2018/2/layout/IconLabelList"/>
    <dgm:cxn modelId="{F322FB36-847C-4E82-A274-509395409C09}" srcId="{DD850A74-34D5-445E-8878-58C4E56B9675}" destId="{397A8E5C-44EB-400E-8A8F-9A3914E5E47E}" srcOrd="1" destOrd="0" parTransId="{6BF57389-CF2B-42B8-B2B2-D85FA872FF4F}" sibTransId="{187D4193-5ABF-4E42-8E77-AAEC099C27F9}"/>
    <dgm:cxn modelId="{46F2B341-2190-4CD9-91E5-63981CE150F9}" type="presOf" srcId="{DD850A74-34D5-445E-8878-58C4E56B9675}" destId="{F6933782-B6DD-4D80-B448-3F97653360E7}" srcOrd="0" destOrd="0" presId="urn:microsoft.com/office/officeart/2018/2/layout/IconLabelList"/>
    <dgm:cxn modelId="{7A179A75-CE50-4177-A3E2-20982D437853}" type="presOf" srcId="{397A8E5C-44EB-400E-8A8F-9A3914E5E47E}" destId="{D1F96480-78FE-4729-8447-7F565EBD51BF}" srcOrd="0" destOrd="0" presId="urn:microsoft.com/office/officeart/2018/2/layout/IconLabelList"/>
    <dgm:cxn modelId="{1303077B-6CF6-4914-98C2-A238A781292C}" srcId="{DD850A74-34D5-445E-8878-58C4E56B9675}" destId="{4B0B3AC6-CB8E-481E-862C-0BE5D586C759}" srcOrd="0" destOrd="0" parTransId="{7C307F9E-356E-4E33-B72E-45C324227AA1}" sibTransId="{126EDB8A-D653-4636-BE65-DFD48DB5D8A9}"/>
    <dgm:cxn modelId="{FD8E1CC5-08C5-4B0D-8270-3D95DCED459B}" type="presParOf" srcId="{F6933782-B6DD-4D80-B448-3F97653360E7}" destId="{D8C86F26-B19A-484B-9435-C4D729A4EC05}" srcOrd="0" destOrd="0" presId="urn:microsoft.com/office/officeart/2018/2/layout/IconLabelList"/>
    <dgm:cxn modelId="{B4154F33-A6DC-4ED5-82BB-6B2CA78E22B7}" type="presParOf" srcId="{D8C86F26-B19A-484B-9435-C4D729A4EC05}" destId="{52908737-5084-4DBA-BC18-BAC684239857}" srcOrd="0" destOrd="0" presId="urn:microsoft.com/office/officeart/2018/2/layout/IconLabelList"/>
    <dgm:cxn modelId="{33A12C36-A509-4815-88E9-FEE0ED877403}" type="presParOf" srcId="{D8C86F26-B19A-484B-9435-C4D729A4EC05}" destId="{94131512-0BD2-42F6-93DB-8E26C451B2D5}" srcOrd="1" destOrd="0" presId="urn:microsoft.com/office/officeart/2018/2/layout/IconLabelList"/>
    <dgm:cxn modelId="{F791256D-92A6-46D6-A895-D7406EF29475}" type="presParOf" srcId="{D8C86F26-B19A-484B-9435-C4D729A4EC05}" destId="{45CE75B9-92F1-42A2-94AA-DA910B071E6A}" srcOrd="2" destOrd="0" presId="urn:microsoft.com/office/officeart/2018/2/layout/IconLabelList"/>
    <dgm:cxn modelId="{407DB13F-95FB-43A6-9A65-A77D9ED395A0}" type="presParOf" srcId="{F6933782-B6DD-4D80-B448-3F97653360E7}" destId="{9EE5FBC9-44D7-4B29-9FA6-B110EE9304B9}" srcOrd="1" destOrd="0" presId="urn:microsoft.com/office/officeart/2018/2/layout/IconLabelList"/>
    <dgm:cxn modelId="{0EFB8C05-676F-4D42-BC9D-C4186D1310BA}" type="presParOf" srcId="{F6933782-B6DD-4D80-B448-3F97653360E7}" destId="{D922C639-6B72-4E86-ADCB-FF3957AC2F45}" srcOrd="2" destOrd="0" presId="urn:microsoft.com/office/officeart/2018/2/layout/IconLabelList"/>
    <dgm:cxn modelId="{E5E8AEC7-2DA6-4C08-855A-2306FA6E6BC7}" type="presParOf" srcId="{D922C639-6B72-4E86-ADCB-FF3957AC2F45}" destId="{38012D79-1E35-4659-B238-607DFD843520}" srcOrd="0" destOrd="0" presId="urn:microsoft.com/office/officeart/2018/2/layout/IconLabelList"/>
    <dgm:cxn modelId="{4531CE30-8714-434E-B350-F6BC4E2476BC}" type="presParOf" srcId="{D922C639-6B72-4E86-ADCB-FF3957AC2F45}" destId="{E531F632-02A6-42E3-BC64-9D780C0A1C6E}" srcOrd="1" destOrd="0" presId="urn:microsoft.com/office/officeart/2018/2/layout/IconLabelList"/>
    <dgm:cxn modelId="{C0DA2097-B15E-460F-9C35-A45580F2F626}" type="presParOf" srcId="{D922C639-6B72-4E86-ADCB-FF3957AC2F45}" destId="{D1F96480-78FE-4729-8447-7F565EBD51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69BC45-0C87-4D3A-A471-9BE3FAA41E1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B603A84D-AAB7-47B8-B228-22C8A0E91B20}">
      <dgm:prSet/>
      <dgm:spPr/>
      <dgm:t>
        <a:bodyPr/>
        <a:lstStyle/>
        <a:p>
          <a:r>
            <a:rPr lang="en-US" dirty="0"/>
            <a:t>• </a:t>
          </a:r>
          <a:r>
            <a:rPr lang="en-US" b="1" dirty="0">
              <a:solidFill>
                <a:srgbClr val="0070C0"/>
              </a:solidFill>
            </a:rPr>
            <a:t>Market Insights: </a:t>
          </a:r>
          <a:r>
            <a:rPr lang="en-US" dirty="0"/>
            <a:t>Accurate models provide insights into demand and supply dynamics.</a:t>
          </a:r>
        </a:p>
      </dgm:t>
    </dgm:pt>
    <dgm:pt modelId="{6F8D361B-08EA-4463-BD36-390E930C635C}" type="parTrans" cxnId="{EA59BC0C-E2FF-4ED4-B443-797EDF39655E}">
      <dgm:prSet/>
      <dgm:spPr/>
      <dgm:t>
        <a:bodyPr/>
        <a:lstStyle/>
        <a:p>
          <a:endParaRPr lang="en-US"/>
        </a:p>
      </dgm:t>
    </dgm:pt>
    <dgm:pt modelId="{7F58708F-97D2-4299-9DC7-1D4CC3D40F98}" type="sibTrans" cxnId="{EA59BC0C-E2FF-4ED4-B443-797EDF39655E}">
      <dgm:prSet/>
      <dgm:spPr/>
      <dgm:t>
        <a:bodyPr/>
        <a:lstStyle/>
        <a:p>
          <a:endParaRPr lang="en-US"/>
        </a:p>
      </dgm:t>
    </dgm:pt>
    <dgm:pt modelId="{8C0F1A74-F20D-47E3-ABDB-B273AAFA5747}">
      <dgm:prSet/>
      <dgm:spPr/>
      <dgm:t>
        <a:bodyPr/>
        <a:lstStyle/>
        <a:p>
          <a:r>
            <a:rPr lang="en-US" dirty="0"/>
            <a:t>• </a:t>
          </a:r>
          <a:r>
            <a:rPr lang="en-US" b="1" dirty="0">
              <a:solidFill>
                <a:srgbClr val="0070C0"/>
              </a:solidFill>
            </a:rPr>
            <a:t>Policy Interventions: </a:t>
          </a:r>
          <a:r>
            <a:rPr lang="en-US" dirty="0"/>
            <a:t>Informing policies to stabilize housing markets and prevent bubbles.</a:t>
          </a:r>
        </a:p>
      </dgm:t>
    </dgm:pt>
    <dgm:pt modelId="{C696C6C3-1EAC-43A1-B992-147E4921B352}" type="parTrans" cxnId="{4276A208-B581-4367-9298-7E6251C8B2B3}">
      <dgm:prSet/>
      <dgm:spPr/>
      <dgm:t>
        <a:bodyPr/>
        <a:lstStyle/>
        <a:p>
          <a:endParaRPr lang="en-US"/>
        </a:p>
      </dgm:t>
    </dgm:pt>
    <dgm:pt modelId="{80525045-A5F5-4788-B36D-5A261059A16C}" type="sibTrans" cxnId="{4276A208-B581-4367-9298-7E6251C8B2B3}">
      <dgm:prSet/>
      <dgm:spPr/>
      <dgm:t>
        <a:bodyPr/>
        <a:lstStyle/>
        <a:p>
          <a:endParaRPr lang="en-US"/>
        </a:p>
      </dgm:t>
    </dgm:pt>
    <dgm:pt modelId="{AD342E9B-8342-42EC-A3E5-EABBC1C1DCF8}" type="pres">
      <dgm:prSet presAssocID="{7369BC45-0C87-4D3A-A471-9BE3FAA41E12}" presName="root" presStyleCnt="0">
        <dgm:presLayoutVars>
          <dgm:dir/>
          <dgm:resizeHandles val="exact"/>
        </dgm:presLayoutVars>
      </dgm:prSet>
      <dgm:spPr/>
    </dgm:pt>
    <dgm:pt modelId="{6183474D-CD6E-4AC7-8D1B-5D178261044D}" type="pres">
      <dgm:prSet presAssocID="{B603A84D-AAB7-47B8-B228-22C8A0E91B20}" presName="compNode" presStyleCnt="0"/>
      <dgm:spPr/>
    </dgm:pt>
    <dgm:pt modelId="{49A3F9B8-A53A-426F-9688-B8B13847809F}" type="pres">
      <dgm:prSet presAssocID="{B603A84D-AAB7-47B8-B228-22C8A0E91B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18D1049-765D-413F-8D89-BEB689A31F90}" type="pres">
      <dgm:prSet presAssocID="{B603A84D-AAB7-47B8-B228-22C8A0E91B20}" presName="spaceRect" presStyleCnt="0"/>
      <dgm:spPr/>
    </dgm:pt>
    <dgm:pt modelId="{9F592CCF-4DBB-4B8C-A70B-E4F117720628}" type="pres">
      <dgm:prSet presAssocID="{B603A84D-AAB7-47B8-B228-22C8A0E91B20}" presName="textRect" presStyleLbl="revTx" presStyleIdx="0" presStyleCnt="2">
        <dgm:presLayoutVars>
          <dgm:chMax val="1"/>
          <dgm:chPref val="1"/>
        </dgm:presLayoutVars>
      </dgm:prSet>
      <dgm:spPr/>
    </dgm:pt>
    <dgm:pt modelId="{FDFBBD1D-E2CF-40A6-97BC-4FF3EBD41AF8}" type="pres">
      <dgm:prSet presAssocID="{7F58708F-97D2-4299-9DC7-1D4CC3D40F98}" presName="sibTrans" presStyleCnt="0"/>
      <dgm:spPr/>
    </dgm:pt>
    <dgm:pt modelId="{0274B9DA-CEE3-4594-91BC-C67CA407DDB1}" type="pres">
      <dgm:prSet presAssocID="{8C0F1A74-F20D-47E3-ABDB-B273AAFA5747}" presName="compNode" presStyleCnt="0"/>
      <dgm:spPr/>
    </dgm:pt>
    <dgm:pt modelId="{8B6A6E7D-D76E-443F-B4C1-257A55521BA8}" type="pres">
      <dgm:prSet presAssocID="{8C0F1A74-F20D-47E3-ABDB-B273AAFA57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DA6BBB77-65B2-46B0-850B-A070D25C715E}" type="pres">
      <dgm:prSet presAssocID="{8C0F1A74-F20D-47E3-ABDB-B273AAFA5747}" presName="spaceRect" presStyleCnt="0"/>
      <dgm:spPr/>
    </dgm:pt>
    <dgm:pt modelId="{016C8D5E-E774-4903-AE9B-24CFBD7F78F8}" type="pres">
      <dgm:prSet presAssocID="{8C0F1A74-F20D-47E3-ABDB-B273AAFA5747}" presName="textRect" presStyleLbl="revTx" presStyleIdx="1" presStyleCnt="2">
        <dgm:presLayoutVars>
          <dgm:chMax val="1"/>
          <dgm:chPref val="1"/>
        </dgm:presLayoutVars>
      </dgm:prSet>
      <dgm:spPr/>
    </dgm:pt>
  </dgm:ptLst>
  <dgm:cxnLst>
    <dgm:cxn modelId="{4276A208-B581-4367-9298-7E6251C8B2B3}" srcId="{7369BC45-0C87-4D3A-A471-9BE3FAA41E12}" destId="{8C0F1A74-F20D-47E3-ABDB-B273AAFA5747}" srcOrd="1" destOrd="0" parTransId="{C696C6C3-1EAC-43A1-B992-147E4921B352}" sibTransId="{80525045-A5F5-4788-B36D-5A261059A16C}"/>
    <dgm:cxn modelId="{EA59BC0C-E2FF-4ED4-B443-797EDF39655E}" srcId="{7369BC45-0C87-4D3A-A471-9BE3FAA41E12}" destId="{B603A84D-AAB7-47B8-B228-22C8A0E91B20}" srcOrd="0" destOrd="0" parTransId="{6F8D361B-08EA-4463-BD36-390E930C635C}" sibTransId="{7F58708F-97D2-4299-9DC7-1D4CC3D40F98}"/>
    <dgm:cxn modelId="{E37B41A9-4F23-47FC-8736-1D2D3DC5A048}" type="presOf" srcId="{B603A84D-AAB7-47B8-B228-22C8A0E91B20}" destId="{9F592CCF-4DBB-4B8C-A70B-E4F117720628}" srcOrd="0" destOrd="0" presId="urn:microsoft.com/office/officeart/2018/2/layout/IconLabelList"/>
    <dgm:cxn modelId="{F726F2E4-3FE5-48F6-9E18-C48831CF82FA}" type="presOf" srcId="{8C0F1A74-F20D-47E3-ABDB-B273AAFA5747}" destId="{016C8D5E-E774-4903-AE9B-24CFBD7F78F8}" srcOrd="0" destOrd="0" presId="urn:microsoft.com/office/officeart/2018/2/layout/IconLabelList"/>
    <dgm:cxn modelId="{C56D79EE-A169-4175-A083-728BBCE24311}" type="presOf" srcId="{7369BC45-0C87-4D3A-A471-9BE3FAA41E12}" destId="{AD342E9B-8342-42EC-A3E5-EABBC1C1DCF8}" srcOrd="0" destOrd="0" presId="urn:microsoft.com/office/officeart/2018/2/layout/IconLabelList"/>
    <dgm:cxn modelId="{CCA18429-00C4-4A67-8E02-815A7421C946}" type="presParOf" srcId="{AD342E9B-8342-42EC-A3E5-EABBC1C1DCF8}" destId="{6183474D-CD6E-4AC7-8D1B-5D178261044D}" srcOrd="0" destOrd="0" presId="urn:microsoft.com/office/officeart/2018/2/layout/IconLabelList"/>
    <dgm:cxn modelId="{4FB3072B-D3D3-4996-AC4A-CF84C0FD7334}" type="presParOf" srcId="{6183474D-CD6E-4AC7-8D1B-5D178261044D}" destId="{49A3F9B8-A53A-426F-9688-B8B13847809F}" srcOrd="0" destOrd="0" presId="urn:microsoft.com/office/officeart/2018/2/layout/IconLabelList"/>
    <dgm:cxn modelId="{30EA2C9D-33A4-41F2-9A34-C10BF5213A12}" type="presParOf" srcId="{6183474D-CD6E-4AC7-8D1B-5D178261044D}" destId="{218D1049-765D-413F-8D89-BEB689A31F90}" srcOrd="1" destOrd="0" presId="urn:microsoft.com/office/officeart/2018/2/layout/IconLabelList"/>
    <dgm:cxn modelId="{19053850-9335-47AA-855E-6FA29A61CA28}" type="presParOf" srcId="{6183474D-CD6E-4AC7-8D1B-5D178261044D}" destId="{9F592CCF-4DBB-4B8C-A70B-E4F117720628}" srcOrd="2" destOrd="0" presId="urn:microsoft.com/office/officeart/2018/2/layout/IconLabelList"/>
    <dgm:cxn modelId="{C7FCBFDB-1238-4675-BEFD-7D29BDE5640C}" type="presParOf" srcId="{AD342E9B-8342-42EC-A3E5-EABBC1C1DCF8}" destId="{FDFBBD1D-E2CF-40A6-97BC-4FF3EBD41AF8}" srcOrd="1" destOrd="0" presId="urn:microsoft.com/office/officeart/2018/2/layout/IconLabelList"/>
    <dgm:cxn modelId="{8762EC1A-CEFB-413F-B15F-A518B6B110BA}" type="presParOf" srcId="{AD342E9B-8342-42EC-A3E5-EABBC1C1DCF8}" destId="{0274B9DA-CEE3-4594-91BC-C67CA407DDB1}" srcOrd="2" destOrd="0" presId="urn:microsoft.com/office/officeart/2018/2/layout/IconLabelList"/>
    <dgm:cxn modelId="{4E5EE5F7-C26C-433C-8803-EDF25A2AE2C5}" type="presParOf" srcId="{0274B9DA-CEE3-4594-91BC-C67CA407DDB1}" destId="{8B6A6E7D-D76E-443F-B4C1-257A55521BA8}" srcOrd="0" destOrd="0" presId="urn:microsoft.com/office/officeart/2018/2/layout/IconLabelList"/>
    <dgm:cxn modelId="{6450F839-46FC-4DDC-8CD4-1ABFDC0DA48B}" type="presParOf" srcId="{0274B9DA-CEE3-4594-91BC-C67CA407DDB1}" destId="{DA6BBB77-65B2-46B0-850B-A070D25C715E}" srcOrd="1" destOrd="0" presId="urn:microsoft.com/office/officeart/2018/2/layout/IconLabelList"/>
    <dgm:cxn modelId="{08817746-AE1F-4611-BECC-78D4BCD09FE7}" type="presParOf" srcId="{0274B9DA-CEE3-4594-91BC-C67CA407DDB1}" destId="{016C8D5E-E774-4903-AE9B-24CFBD7F78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D95814-6015-4923-BCF4-61A4C28698DF}" type="doc">
      <dgm:prSet loTypeId="urn:microsoft.com/office/officeart/2018/5/layout/IconCircle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C5A27C84-6881-44A2-AD88-DE30EB5EEC7A}">
      <dgm:prSet/>
      <dgm:spPr/>
      <dgm:t>
        <a:bodyPr/>
        <a:lstStyle/>
        <a:p>
          <a:pPr>
            <a:lnSpc>
              <a:spcPct val="100000"/>
            </a:lnSpc>
            <a:defRPr cap="all"/>
          </a:pPr>
          <a:r>
            <a:rPr lang="en-US" dirty="0"/>
            <a:t>• </a:t>
          </a:r>
          <a:r>
            <a:rPr lang="en-US" b="1" cap="none" dirty="0">
              <a:solidFill>
                <a:srgbClr val="0070C0"/>
              </a:solidFill>
            </a:rPr>
            <a:t>Interconnectedness: </a:t>
          </a:r>
          <a:r>
            <a:rPr lang="en-US" cap="none" dirty="0"/>
            <a:t>how housing stress can ripple through the economy and potentially lead to a recession.</a:t>
          </a:r>
          <a:endParaRPr lang="en-US" dirty="0"/>
        </a:p>
      </dgm:t>
    </dgm:pt>
    <dgm:pt modelId="{F7B5EC27-579F-486D-9C39-51BDAFCA8AD9}" type="parTrans" cxnId="{E6DBD878-7558-415A-B2D7-E842CC1955F7}">
      <dgm:prSet/>
      <dgm:spPr/>
      <dgm:t>
        <a:bodyPr/>
        <a:lstStyle/>
        <a:p>
          <a:endParaRPr lang="en-US"/>
        </a:p>
      </dgm:t>
    </dgm:pt>
    <dgm:pt modelId="{663EAFBC-1DA1-4213-9251-8BA6046367F7}" type="sibTrans" cxnId="{E6DBD878-7558-415A-B2D7-E842CC1955F7}">
      <dgm:prSet/>
      <dgm:spPr/>
      <dgm:t>
        <a:bodyPr/>
        <a:lstStyle/>
        <a:p>
          <a:endParaRPr lang="en-US"/>
        </a:p>
      </dgm:t>
    </dgm:pt>
    <dgm:pt modelId="{3C33BFD0-0227-427A-BDD0-9E85AADA5A64}">
      <dgm:prSet/>
      <dgm:spPr/>
      <dgm:t>
        <a:bodyPr/>
        <a:lstStyle/>
        <a:p>
          <a:pPr>
            <a:lnSpc>
              <a:spcPct val="100000"/>
            </a:lnSpc>
            <a:defRPr cap="all"/>
          </a:pPr>
          <a:r>
            <a:rPr lang="en-US" b="1" dirty="0">
              <a:solidFill>
                <a:srgbClr val="0070C0"/>
              </a:solidFill>
            </a:rPr>
            <a:t>• </a:t>
          </a:r>
          <a:r>
            <a:rPr lang="en-US" b="1" cap="none" dirty="0">
              <a:solidFill>
                <a:srgbClr val="0070C0"/>
              </a:solidFill>
            </a:rPr>
            <a:t>Key mechanisms: </a:t>
          </a:r>
          <a:r>
            <a:rPr lang="en-US" cap="none" dirty="0"/>
            <a:t>consumer spending, housing market stability, and financial sector impacts.</a:t>
          </a:r>
          <a:endParaRPr lang="en-US" dirty="0"/>
        </a:p>
      </dgm:t>
    </dgm:pt>
    <dgm:pt modelId="{73E76F36-3BA6-4B14-A1E7-18F5D368351F}" type="parTrans" cxnId="{20EE7B29-E082-4269-B2D4-2742EBAF42F1}">
      <dgm:prSet/>
      <dgm:spPr/>
      <dgm:t>
        <a:bodyPr/>
        <a:lstStyle/>
        <a:p>
          <a:endParaRPr lang="en-US"/>
        </a:p>
      </dgm:t>
    </dgm:pt>
    <dgm:pt modelId="{5E58DEE2-A96F-4E33-A523-E5D7E5A02EFA}" type="sibTrans" cxnId="{20EE7B29-E082-4269-B2D4-2742EBAF42F1}">
      <dgm:prSet/>
      <dgm:spPr/>
      <dgm:t>
        <a:bodyPr/>
        <a:lstStyle/>
        <a:p>
          <a:endParaRPr lang="en-US"/>
        </a:p>
      </dgm:t>
    </dgm:pt>
    <dgm:pt modelId="{AA9D3E5C-4627-4826-9512-FF4950FD9D95}" type="pres">
      <dgm:prSet presAssocID="{7AD95814-6015-4923-BCF4-61A4C28698DF}" presName="root" presStyleCnt="0">
        <dgm:presLayoutVars>
          <dgm:dir/>
          <dgm:resizeHandles val="exact"/>
        </dgm:presLayoutVars>
      </dgm:prSet>
      <dgm:spPr/>
    </dgm:pt>
    <dgm:pt modelId="{5C06DC66-B74F-494C-B189-41D8587A0CC0}" type="pres">
      <dgm:prSet presAssocID="{C5A27C84-6881-44A2-AD88-DE30EB5EEC7A}" presName="compNode" presStyleCnt="0"/>
      <dgm:spPr/>
    </dgm:pt>
    <dgm:pt modelId="{AC083879-38BE-447F-9471-4C5C35F37FA2}" type="pres">
      <dgm:prSet presAssocID="{C5A27C84-6881-44A2-AD88-DE30EB5EEC7A}" presName="iconBgRect" presStyleLbl="bgShp" presStyleIdx="0" presStyleCnt="2"/>
      <dgm:spPr/>
    </dgm:pt>
    <dgm:pt modelId="{8132456C-BC0E-4702-B9B0-4D37CB3C7C02}" type="pres">
      <dgm:prSet presAssocID="{C5A27C84-6881-44A2-AD88-DE30EB5EEC7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a:ext>
      </dgm:extLst>
    </dgm:pt>
    <dgm:pt modelId="{9201C996-BF0B-48B4-9696-4977F7C0445A}" type="pres">
      <dgm:prSet presAssocID="{C5A27C84-6881-44A2-AD88-DE30EB5EEC7A}" presName="spaceRect" presStyleCnt="0"/>
      <dgm:spPr/>
    </dgm:pt>
    <dgm:pt modelId="{A7DB4982-BE66-4A2A-8536-AF08038AE951}" type="pres">
      <dgm:prSet presAssocID="{C5A27C84-6881-44A2-AD88-DE30EB5EEC7A}" presName="textRect" presStyleLbl="revTx" presStyleIdx="0" presStyleCnt="2">
        <dgm:presLayoutVars>
          <dgm:chMax val="1"/>
          <dgm:chPref val="1"/>
        </dgm:presLayoutVars>
      </dgm:prSet>
      <dgm:spPr/>
    </dgm:pt>
    <dgm:pt modelId="{1F60AD4B-B6C1-4F5F-B0EF-8CA1FB178F7B}" type="pres">
      <dgm:prSet presAssocID="{663EAFBC-1DA1-4213-9251-8BA6046367F7}" presName="sibTrans" presStyleCnt="0"/>
      <dgm:spPr/>
    </dgm:pt>
    <dgm:pt modelId="{0C8047BC-3A44-4313-B0F6-E76B63A8904E}" type="pres">
      <dgm:prSet presAssocID="{3C33BFD0-0227-427A-BDD0-9E85AADA5A64}" presName="compNode" presStyleCnt="0"/>
      <dgm:spPr/>
    </dgm:pt>
    <dgm:pt modelId="{B0E26D97-7199-4FB6-9AD9-54E2FF007F93}" type="pres">
      <dgm:prSet presAssocID="{3C33BFD0-0227-427A-BDD0-9E85AADA5A64}" presName="iconBgRect" presStyleLbl="bgShp" presStyleIdx="1" presStyleCnt="2"/>
      <dgm:spPr/>
    </dgm:pt>
    <dgm:pt modelId="{75C2A318-6F05-491C-81ED-918625592322}" type="pres">
      <dgm:prSet presAssocID="{3C33BFD0-0227-427A-BDD0-9E85AADA5A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0962EE7B-9791-4159-A3DC-8D6C423751F2}" type="pres">
      <dgm:prSet presAssocID="{3C33BFD0-0227-427A-BDD0-9E85AADA5A64}" presName="spaceRect" presStyleCnt="0"/>
      <dgm:spPr/>
    </dgm:pt>
    <dgm:pt modelId="{0AE1EAF9-4EA3-437E-957D-2BA0D6E79FEA}" type="pres">
      <dgm:prSet presAssocID="{3C33BFD0-0227-427A-BDD0-9E85AADA5A64}" presName="textRect" presStyleLbl="revTx" presStyleIdx="1" presStyleCnt="2">
        <dgm:presLayoutVars>
          <dgm:chMax val="1"/>
          <dgm:chPref val="1"/>
        </dgm:presLayoutVars>
      </dgm:prSet>
      <dgm:spPr/>
    </dgm:pt>
  </dgm:ptLst>
  <dgm:cxnLst>
    <dgm:cxn modelId="{20EE7B29-E082-4269-B2D4-2742EBAF42F1}" srcId="{7AD95814-6015-4923-BCF4-61A4C28698DF}" destId="{3C33BFD0-0227-427A-BDD0-9E85AADA5A64}" srcOrd="1" destOrd="0" parTransId="{73E76F36-3BA6-4B14-A1E7-18F5D368351F}" sibTransId="{5E58DEE2-A96F-4E33-A523-E5D7E5A02EFA}"/>
    <dgm:cxn modelId="{B6979C2A-E84F-4FE0-8F0F-512D63599E18}" type="presOf" srcId="{3C33BFD0-0227-427A-BDD0-9E85AADA5A64}" destId="{0AE1EAF9-4EA3-437E-957D-2BA0D6E79FEA}" srcOrd="0" destOrd="0" presId="urn:microsoft.com/office/officeart/2018/5/layout/IconCircleLabelList"/>
    <dgm:cxn modelId="{E6DBD878-7558-415A-B2D7-E842CC1955F7}" srcId="{7AD95814-6015-4923-BCF4-61A4C28698DF}" destId="{C5A27C84-6881-44A2-AD88-DE30EB5EEC7A}" srcOrd="0" destOrd="0" parTransId="{F7B5EC27-579F-486D-9C39-51BDAFCA8AD9}" sibTransId="{663EAFBC-1DA1-4213-9251-8BA6046367F7}"/>
    <dgm:cxn modelId="{99725796-2E22-41E4-BC0E-66D9BAE857F4}" type="presOf" srcId="{7AD95814-6015-4923-BCF4-61A4C28698DF}" destId="{AA9D3E5C-4627-4826-9512-FF4950FD9D95}" srcOrd="0" destOrd="0" presId="urn:microsoft.com/office/officeart/2018/5/layout/IconCircleLabelList"/>
    <dgm:cxn modelId="{D101C7DE-8332-4903-B5F0-B9BF148FFB66}" type="presOf" srcId="{C5A27C84-6881-44A2-AD88-DE30EB5EEC7A}" destId="{A7DB4982-BE66-4A2A-8536-AF08038AE951}" srcOrd="0" destOrd="0" presId="urn:microsoft.com/office/officeart/2018/5/layout/IconCircleLabelList"/>
    <dgm:cxn modelId="{2D9D7D65-2E53-4274-9F34-EDECC514BF07}" type="presParOf" srcId="{AA9D3E5C-4627-4826-9512-FF4950FD9D95}" destId="{5C06DC66-B74F-494C-B189-41D8587A0CC0}" srcOrd="0" destOrd="0" presId="urn:microsoft.com/office/officeart/2018/5/layout/IconCircleLabelList"/>
    <dgm:cxn modelId="{46C7781C-8DEC-455E-8B82-6995EA607B59}" type="presParOf" srcId="{5C06DC66-B74F-494C-B189-41D8587A0CC0}" destId="{AC083879-38BE-447F-9471-4C5C35F37FA2}" srcOrd="0" destOrd="0" presId="urn:microsoft.com/office/officeart/2018/5/layout/IconCircleLabelList"/>
    <dgm:cxn modelId="{9294C04F-5507-4725-AFA6-1DDEC13C804E}" type="presParOf" srcId="{5C06DC66-B74F-494C-B189-41D8587A0CC0}" destId="{8132456C-BC0E-4702-B9B0-4D37CB3C7C02}" srcOrd="1" destOrd="0" presId="urn:microsoft.com/office/officeart/2018/5/layout/IconCircleLabelList"/>
    <dgm:cxn modelId="{34F38847-3974-41C4-801A-D26FB00892F7}" type="presParOf" srcId="{5C06DC66-B74F-494C-B189-41D8587A0CC0}" destId="{9201C996-BF0B-48B4-9696-4977F7C0445A}" srcOrd="2" destOrd="0" presId="urn:microsoft.com/office/officeart/2018/5/layout/IconCircleLabelList"/>
    <dgm:cxn modelId="{A67ED58E-6B09-4DCA-BA28-1077468F219A}" type="presParOf" srcId="{5C06DC66-B74F-494C-B189-41D8587A0CC0}" destId="{A7DB4982-BE66-4A2A-8536-AF08038AE951}" srcOrd="3" destOrd="0" presId="urn:microsoft.com/office/officeart/2018/5/layout/IconCircleLabelList"/>
    <dgm:cxn modelId="{AA912F11-2AF6-4B19-B08F-1363C52985FB}" type="presParOf" srcId="{AA9D3E5C-4627-4826-9512-FF4950FD9D95}" destId="{1F60AD4B-B6C1-4F5F-B0EF-8CA1FB178F7B}" srcOrd="1" destOrd="0" presId="urn:microsoft.com/office/officeart/2018/5/layout/IconCircleLabelList"/>
    <dgm:cxn modelId="{4292EF7F-62BF-4F53-A27A-56729AC4397B}" type="presParOf" srcId="{AA9D3E5C-4627-4826-9512-FF4950FD9D95}" destId="{0C8047BC-3A44-4313-B0F6-E76B63A8904E}" srcOrd="2" destOrd="0" presId="urn:microsoft.com/office/officeart/2018/5/layout/IconCircleLabelList"/>
    <dgm:cxn modelId="{31DEC263-49BD-4DC6-B057-521AF437D623}" type="presParOf" srcId="{0C8047BC-3A44-4313-B0F6-E76B63A8904E}" destId="{B0E26D97-7199-4FB6-9AD9-54E2FF007F93}" srcOrd="0" destOrd="0" presId="urn:microsoft.com/office/officeart/2018/5/layout/IconCircleLabelList"/>
    <dgm:cxn modelId="{B95E26F3-5529-44F2-9B5A-1D684F58A386}" type="presParOf" srcId="{0C8047BC-3A44-4313-B0F6-E76B63A8904E}" destId="{75C2A318-6F05-491C-81ED-918625592322}" srcOrd="1" destOrd="0" presId="urn:microsoft.com/office/officeart/2018/5/layout/IconCircleLabelList"/>
    <dgm:cxn modelId="{3D30558C-A6A5-4DE4-AA22-C0D0BBFC84E1}" type="presParOf" srcId="{0C8047BC-3A44-4313-B0F6-E76B63A8904E}" destId="{0962EE7B-9791-4159-A3DC-8D6C423751F2}" srcOrd="2" destOrd="0" presId="urn:microsoft.com/office/officeart/2018/5/layout/IconCircleLabelList"/>
    <dgm:cxn modelId="{21C7E7D5-8F46-4056-9E09-4CB10DC6416A}" type="presParOf" srcId="{0C8047BC-3A44-4313-B0F6-E76B63A8904E}" destId="{0AE1EAF9-4EA3-437E-957D-2BA0D6E79FE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5AF91B-4B12-4DD2-AA32-D6F7F54C9521}" type="doc">
      <dgm:prSet loTypeId="urn:microsoft.com/office/officeart/2005/8/layout/process4" loCatId="process" qsTypeId="urn:microsoft.com/office/officeart/2005/8/quickstyle/simple4" qsCatId="simple" csTypeId="urn:microsoft.com/office/officeart/2005/8/colors/colorful1" csCatId="colorful" phldr="1"/>
      <dgm:spPr/>
      <dgm:t>
        <a:bodyPr/>
        <a:lstStyle/>
        <a:p>
          <a:endParaRPr lang="en-US"/>
        </a:p>
      </dgm:t>
    </dgm:pt>
    <dgm:pt modelId="{7AF18081-74B2-46EB-8505-1217548FA5FA}">
      <dgm:prSet/>
      <dgm:spPr/>
      <dgm:t>
        <a:bodyPr/>
        <a:lstStyle/>
        <a:p>
          <a:r>
            <a:rPr lang="en-US" dirty="0"/>
            <a:t>In Lecture 1 of Module#2 we introduced an alternative method of categorizing Australian households : Financial Margin (FM)</a:t>
          </a:r>
        </a:p>
      </dgm:t>
    </dgm:pt>
    <dgm:pt modelId="{7EDC0EF2-6BE8-4BBF-A4AB-4EB54FE82457}" type="parTrans" cxnId="{CE50F126-2EDF-4545-9F6F-ABF5B050651D}">
      <dgm:prSet/>
      <dgm:spPr/>
      <dgm:t>
        <a:bodyPr/>
        <a:lstStyle/>
        <a:p>
          <a:endParaRPr lang="en-US"/>
        </a:p>
      </dgm:t>
    </dgm:pt>
    <dgm:pt modelId="{8D0CB643-72C9-4D0C-AE9E-3C2404EDBDAA}" type="sibTrans" cxnId="{CE50F126-2EDF-4545-9F6F-ABF5B050651D}">
      <dgm:prSet/>
      <dgm:spPr/>
      <dgm:t>
        <a:bodyPr/>
        <a:lstStyle/>
        <a:p>
          <a:endParaRPr lang="en-US"/>
        </a:p>
      </dgm:t>
    </dgm:pt>
    <dgm:pt modelId="{F8981356-E34F-4FCD-AB3A-019A892588EA}">
      <dgm:prSet custT="1"/>
      <dgm: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sz="1800" dirty="0"/>
            <a:t>In Lecture 2 of Module#2 we introduced four new models for predicting Australian household distress using FM</a:t>
          </a:r>
        </a:p>
      </dgm:t>
    </dgm:pt>
    <dgm:pt modelId="{0F10DD7D-2F6F-465D-8BAB-C551D7909A19}" type="parTrans" cxnId="{1235E5A8-A7B3-4AAC-A8A0-4B6710C62AE6}">
      <dgm:prSet/>
      <dgm:spPr/>
      <dgm:t>
        <a:bodyPr/>
        <a:lstStyle/>
        <a:p>
          <a:endParaRPr lang="en-US"/>
        </a:p>
      </dgm:t>
    </dgm:pt>
    <dgm:pt modelId="{D6430C1B-8B6C-4083-B72E-9DCF0D0F95F2}" type="sibTrans" cxnId="{1235E5A8-A7B3-4AAC-A8A0-4B6710C62AE6}">
      <dgm:prSet/>
      <dgm:spPr/>
      <dgm:t>
        <a:bodyPr/>
        <a:lstStyle/>
        <a:p>
          <a:endParaRPr lang="en-US"/>
        </a:p>
      </dgm:t>
    </dgm:pt>
    <dgm:pt modelId="{40A2961C-52CC-4593-9A0E-F4F765D9037B}">
      <dgm:prSet/>
      <dgm:spPr/>
      <dgm:t>
        <a:bodyPr/>
        <a:lstStyle/>
        <a:p>
          <a:r>
            <a:rPr lang="en-US" dirty="0"/>
            <a:t>In this lecture we will </a:t>
          </a:r>
          <a:r>
            <a:rPr lang="en-US" b="1" dirty="0">
              <a:solidFill>
                <a:srgbClr val="FFFF00"/>
              </a:solidFill>
              <a:effectLst>
                <a:outerShdw blurRad="38100" dist="38100" dir="2700000" algn="tl">
                  <a:srgbClr val="000000">
                    <a:alpha val="43137"/>
                  </a:srgbClr>
                </a:outerShdw>
              </a:effectLst>
            </a:rPr>
            <a:t>compare </a:t>
          </a:r>
          <a:r>
            <a:rPr lang="en-US" dirty="0"/>
            <a:t>the models of household financial stress</a:t>
          </a:r>
        </a:p>
      </dgm:t>
    </dgm:pt>
    <dgm:pt modelId="{B48A42F4-785F-4F13-BF6E-E9E6FEE3A256}" type="parTrans" cxnId="{77809752-27F3-4CDC-BEA8-99E40BC15939}">
      <dgm:prSet/>
      <dgm:spPr/>
      <dgm:t>
        <a:bodyPr/>
        <a:lstStyle/>
        <a:p>
          <a:endParaRPr lang="en-US"/>
        </a:p>
      </dgm:t>
    </dgm:pt>
    <dgm:pt modelId="{C179320B-E7E7-4BAA-A295-F41B7F687F41}" type="sibTrans" cxnId="{77809752-27F3-4CDC-BEA8-99E40BC15939}">
      <dgm:prSet/>
      <dgm:spPr/>
      <dgm:t>
        <a:bodyPr/>
        <a:lstStyle/>
        <a:p>
          <a:endParaRPr lang="en-US"/>
        </a:p>
      </dgm:t>
    </dgm:pt>
    <dgm:pt modelId="{7EA52D40-2AE6-4046-8104-659458BAD416}" type="pres">
      <dgm:prSet presAssocID="{1D5AF91B-4B12-4DD2-AA32-D6F7F54C9521}" presName="Name0" presStyleCnt="0">
        <dgm:presLayoutVars>
          <dgm:dir/>
          <dgm:animLvl val="lvl"/>
          <dgm:resizeHandles val="exact"/>
        </dgm:presLayoutVars>
      </dgm:prSet>
      <dgm:spPr/>
    </dgm:pt>
    <dgm:pt modelId="{3D7DF6B8-B8D7-4E5C-8747-103C180E760E}" type="pres">
      <dgm:prSet presAssocID="{40A2961C-52CC-4593-9A0E-F4F765D9037B}" presName="boxAndChildren" presStyleCnt="0"/>
      <dgm:spPr/>
    </dgm:pt>
    <dgm:pt modelId="{72058BFF-775A-4422-9261-81B792DD99DD}" type="pres">
      <dgm:prSet presAssocID="{40A2961C-52CC-4593-9A0E-F4F765D9037B}" presName="parentTextBox" presStyleLbl="node1" presStyleIdx="0" presStyleCnt="3"/>
      <dgm:spPr/>
    </dgm:pt>
    <dgm:pt modelId="{464E41F2-463C-48CD-8825-085D95664BD4}" type="pres">
      <dgm:prSet presAssocID="{D6430C1B-8B6C-4083-B72E-9DCF0D0F95F2}" presName="sp" presStyleCnt="0"/>
      <dgm:spPr/>
    </dgm:pt>
    <dgm:pt modelId="{3BE87D68-FF3F-45C0-B27A-4DDAB4AB9D93}" type="pres">
      <dgm:prSet presAssocID="{F8981356-E34F-4FCD-AB3A-019A892588EA}" presName="arrowAndChildren" presStyleCnt="0"/>
      <dgm:spPr/>
    </dgm:pt>
    <dgm:pt modelId="{6DCB3985-034F-4458-8E5D-8E399342FB89}" type="pres">
      <dgm:prSet presAssocID="{F8981356-E34F-4FCD-AB3A-019A892588EA}" presName="parentTextArrow" presStyleLbl="node1" presStyleIdx="1" presStyleCnt="3"/>
      <dgm:spPr/>
    </dgm:pt>
    <dgm:pt modelId="{52C061FF-5103-4009-95F3-DD80122E154C}" type="pres">
      <dgm:prSet presAssocID="{8D0CB643-72C9-4D0C-AE9E-3C2404EDBDAA}" presName="sp" presStyleCnt="0"/>
      <dgm:spPr/>
    </dgm:pt>
    <dgm:pt modelId="{767A3167-27FB-4B38-A63E-7AD7A36B6C07}" type="pres">
      <dgm:prSet presAssocID="{7AF18081-74B2-46EB-8505-1217548FA5FA}" presName="arrowAndChildren" presStyleCnt="0"/>
      <dgm:spPr/>
    </dgm:pt>
    <dgm:pt modelId="{B490E4D8-89C5-4CB7-AB62-BF90AD0431B4}" type="pres">
      <dgm:prSet presAssocID="{7AF18081-74B2-46EB-8505-1217548FA5FA}" presName="parentTextArrow" presStyleLbl="node1" presStyleIdx="2" presStyleCnt="3"/>
      <dgm:spPr/>
    </dgm:pt>
  </dgm:ptLst>
  <dgm:cxnLst>
    <dgm:cxn modelId="{CE50F126-2EDF-4545-9F6F-ABF5B050651D}" srcId="{1D5AF91B-4B12-4DD2-AA32-D6F7F54C9521}" destId="{7AF18081-74B2-46EB-8505-1217548FA5FA}" srcOrd="0" destOrd="0" parTransId="{7EDC0EF2-6BE8-4BBF-A4AB-4EB54FE82457}" sibTransId="{8D0CB643-72C9-4D0C-AE9E-3C2404EDBDAA}"/>
    <dgm:cxn modelId="{77809752-27F3-4CDC-BEA8-99E40BC15939}" srcId="{1D5AF91B-4B12-4DD2-AA32-D6F7F54C9521}" destId="{40A2961C-52CC-4593-9A0E-F4F765D9037B}" srcOrd="2" destOrd="0" parTransId="{B48A42F4-785F-4F13-BF6E-E9E6FEE3A256}" sibTransId="{C179320B-E7E7-4BAA-A295-F41B7F687F41}"/>
    <dgm:cxn modelId="{F89A8C86-2207-4DF6-A607-6DC6DC7DF1D4}" type="presOf" srcId="{7AF18081-74B2-46EB-8505-1217548FA5FA}" destId="{B490E4D8-89C5-4CB7-AB62-BF90AD0431B4}" srcOrd="0" destOrd="0" presId="urn:microsoft.com/office/officeart/2005/8/layout/process4"/>
    <dgm:cxn modelId="{1235E5A8-A7B3-4AAC-A8A0-4B6710C62AE6}" srcId="{1D5AF91B-4B12-4DD2-AA32-D6F7F54C9521}" destId="{F8981356-E34F-4FCD-AB3A-019A892588EA}" srcOrd="1" destOrd="0" parTransId="{0F10DD7D-2F6F-465D-8BAB-C551D7909A19}" sibTransId="{D6430C1B-8B6C-4083-B72E-9DCF0D0F95F2}"/>
    <dgm:cxn modelId="{605024BB-390C-4BE9-86A0-6D83EF0BC5EC}" type="presOf" srcId="{1D5AF91B-4B12-4DD2-AA32-D6F7F54C9521}" destId="{7EA52D40-2AE6-4046-8104-659458BAD416}" srcOrd="0" destOrd="0" presId="urn:microsoft.com/office/officeart/2005/8/layout/process4"/>
    <dgm:cxn modelId="{4C99FBC8-B0F3-4138-858C-C8C457E34600}" type="presOf" srcId="{F8981356-E34F-4FCD-AB3A-019A892588EA}" destId="{6DCB3985-034F-4458-8E5D-8E399342FB89}" srcOrd="0" destOrd="0" presId="urn:microsoft.com/office/officeart/2005/8/layout/process4"/>
    <dgm:cxn modelId="{318D57FF-1F37-450E-A459-9FE47254B32F}" type="presOf" srcId="{40A2961C-52CC-4593-9A0E-F4F765D9037B}" destId="{72058BFF-775A-4422-9261-81B792DD99DD}" srcOrd="0" destOrd="0" presId="urn:microsoft.com/office/officeart/2005/8/layout/process4"/>
    <dgm:cxn modelId="{A5212CB4-2F7E-4196-90E9-C1F45E19355E}" type="presParOf" srcId="{7EA52D40-2AE6-4046-8104-659458BAD416}" destId="{3D7DF6B8-B8D7-4E5C-8747-103C180E760E}" srcOrd="0" destOrd="0" presId="urn:microsoft.com/office/officeart/2005/8/layout/process4"/>
    <dgm:cxn modelId="{CE548D44-4250-4D10-BFF3-1F94C733352B}" type="presParOf" srcId="{3D7DF6B8-B8D7-4E5C-8747-103C180E760E}" destId="{72058BFF-775A-4422-9261-81B792DD99DD}" srcOrd="0" destOrd="0" presId="urn:microsoft.com/office/officeart/2005/8/layout/process4"/>
    <dgm:cxn modelId="{411A593E-4D8A-42E5-95BE-377246FB09C4}" type="presParOf" srcId="{7EA52D40-2AE6-4046-8104-659458BAD416}" destId="{464E41F2-463C-48CD-8825-085D95664BD4}" srcOrd="1" destOrd="0" presId="urn:microsoft.com/office/officeart/2005/8/layout/process4"/>
    <dgm:cxn modelId="{ACA9488A-2716-4689-99B0-BE883E02D06E}" type="presParOf" srcId="{7EA52D40-2AE6-4046-8104-659458BAD416}" destId="{3BE87D68-FF3F-45C0-B27A-4DDAB4AB9D93}" srcOrd="2" destOrd="0" presId="urn:microsoft.com/office/officeart/2005/8/layout/process4"/>
    <dgm:cxn modelId="{62A53511-5AAB-4945-BDE5-D40BBA5B2B30}" type="presParOf" srcId="{3BE87D68-FF3F-45C0-B27A-4DDAB4AB9D93}" destId="{6DCB3985-034F-4458-8E5D-8E399342FB89}" srcOrd="0" destOrd="0" presId="urn:microsoft.com/office/officeart/2005/8/layout/process4"/>
    <dgm:cxn modelId="{E9A45682-7D6F-4BA3-9799-0C68B2206D7E}" type="presParOf" srcId="{7EA52D40-2AE6-4046-8104-659458BAD416}" destId="{52C061FF-5103-4009-95F3-DD80122E154C}" srcOrd="3" destOrd="0" presId="urn:microsoft.com/office/officeart/2005/8/layout/process4"/>
    <dgm:cxn modelId="{2720132F-5C5B-4E49-BD74-8AB4CEFA5DF9}" type="presParOf" srcId="{7EA52D40-2AE6-4046-8104-659458BAD416}" destId="{767A3167-27FB-4B38-A63E-7AD7A36B6C07}" srcOrd="4" destOrd="0" presId="urn:microsoft.com/office/officeart/2005/8/layout/process4"/>
    <dgm:cxn modelId="{6BDE637E-BB88-4A3E-9727-7F4812390434}" type="presParOf" srcId="{767A3167-27FB-4B38-A63E-7AD7A36B6C07}" destId="{B490E4D8-89C5-4CB7-AB62-BF90AD0431B4}"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58BFF-775A-4422-9261-81B792DD99DD}">
      <dsp:nvSpPr>
        <dsp:cNvPr id="0" name=""/>
        <dsp:cNvSpPr/>
      </dsp:nvSpPr>
      <dsp:spPr>
        <a:xfrm>
          <a:off x="0" y="4105454"/>
          <a:ext cx="5000124" cy="134750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In this lecture we will </a:t>
          </a:r>
          <a:r>
            <a:rPr lang="en-US" sz="2000" b="1" kern="1200" dirty="0">
              <a:solidFill>
                <a:srgbClr val="FFFF00"/>
              </a:solidFill>
              <a:effectLst>
                <a:outerShdw blurRad="38100" dist="38100" dir="2700000" algn="tl">
                  <a:srgbClr val="000000">
                    <a:alpha val="43137"/>
                  </a:srgbClr>
                </a:outerShdw>
              </a:effectLst>
            </a:rPr>
            <a:t>compare </a:t>
          </a:r>
          <a:r>
            <a:rPr lang="en-US" sz="2000" kern="1200" dirty="0"/>
            <a:t>the models of household financial stress</a:t>
          </a:r>
        </a:p>
      </dsp:txBody>
      <dsp:txXfrm>
        <a:off x="0" y="4105454"/>
        <a:ext cx="5000124" cy="1347501"/>
      </dsp:txXfrm>
    </dsp:sp>
    <dsp:sp modelId="{6DCB3985-034F-4458-8E5D-8E399342FB89}">
      <dsp:nvSpPr>
        <dsp:cNvPr id="0" name=""/>
        <dsp:cNvSpPr/>
      </dsp:nvSpPr>
      <dsp:spPr>
        <a:xfrm rot="10800000">
          <a:off x="0" y="2053209"/>
          <a:ext cx="5000124" cy="2072457"/>
        </a:xfrm>
        <a:prstGeom prst="upArrowCallou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 Lecture 2 of Module#2 we introduced four new models for predicting Australian household distress using FM</a:t>
          </a:r>
        </a:p>
      </dsp:txBody>
      <dsp:txXfrm rot="10800000">
        <a:off x="0" y="2053209"/>
        <a:ext cx="5000124" cy="1346620"/>
      </dsp:txXfrm>
    </dsp:sp>
    <dsp:sp modelId="{B490E4D8-89C5-4CB7-AB62-BF90AD0431B4}">
      <dsp:nvSpPr>
        <dsp:cNvPr id="0" name=""/>
        <dsp:cNvSpPr/>
      </dsp:nvSpPr>
      <dsp:spPr>
        <a:xfrm rot="10800000">
          <a:off x="0" y="964"/>
          <a:ext cx="5000124" cy="2072457"/>
        </a:xfrm>
        <a:prstGeom prst="upArrowCallou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In Lecture 1 of Module#2 we introduced an alternative method of categorizing Australian households : Financial Margin (FM)</a:t>
          </a:r>
        </a:p>
      </dsp:txBody>
      <dsp:txXfrm rot="10800000">
        <a:off x="0" y="964"/>
        <a:ext cx="5000124" cy="13466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54C7E-AAFA-45FA-9B0B-5EDFC71EEB3B}">
      <dsp:nvSpPr>
        <dsp:cNvPr id="0" name=""/>
        <dsp:cNvSpPr/>
      </dsp:nvSpPr>
      <dsp:spPr>
        <a:xfrm>
          <a:off x="715337" y="2413"/>
          <a:ext cx="3221521" cy="19329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(1) </a:t>
          </a:r>
          <a:br>
            <a:rPr lang="en-US" sz="4200" kern="1200" dirty="0"/>
          </a:br>
          <a:r>
            <a:rPr lang="en-US" sz="4200" kern="1200" dirty="0"/>
            <a:t>AIC &amp; BIC</a:t>
          </a:r>
        </a:p>
      </dsp:txBody>
      <dsp:txXfrm>
        <a:off x="715337" y="2413"/>
        <a:ext cx="3221521" cy="1932912"/>
      </dsp:txXfrm>
    </dsp:sp>
    <dsp:sp modelId="{512AD9BB-F9D3-4C86-BD37-7F024F919462}">
      <dsp:nvSpPr>
        <dsp:cNvPr id="0" name=""/>
        <dsp:cNvSpPr/>
      </dsp:nvSpPr>
      <dsp:spPr>
        <a:xfrm>
          <a:off x="4259011" y="2413"/>
          <a:ext cx="3221521" cy="1932912"/>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(2) Confusion </a:t>
          </a:r>
          <a:r>
            <a:rPr lang="en-US" sz="4200" kern="1200" dirty="0" err="1"/>
            <a:t>Matricies</a:t>
          </a:r>
          <a:endParaRPr lang="en-US" sz="4200" kern="1200" dirty="0"/>
        </a:p>
      </dsp:txBody>
      <dsp:txXfrm>
        <a:off x="4259011" y="2413"/>
        <a:ext cx="3221521" cy="1932912"/>
      </dsp:txXfrm>
    </dsp:sp>
    <dsp:sp modelId="{8288E837-B995-4547-8132-26896F6E695F}">
      <dsp:nvSpPr>
        <dsp:cNvPr id="0" name=""/>
        <dsp:cNvSpPr/>
      </dsp:nvSpPr>
      <dsp:spPr>
        <a:xfrm>
          <a:off x="2487174" y="2257478"/>
          <a:ext cx="3221521" cy="1932912"/>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(3) </a:t>
          </a:r>
          <a:br>
            <a:rPr lang="en-US" sz="4200" kern="1200" dirty="0"/>
          </a:br>
          <a:r>
            <a:rPr lang="en-US" sz="4200" kern="1200" dirty="0"/>
            <a:t>ROC Curves</a:t>
          </a:r>
        </a:p>
      </dsp:txBody>
      <dsp:txXfrm>
        <a:off x="2487174" y="2257478"/>
        <a:ext cx="3221521" cy="1932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6863A-5A2E-436C-BBD5-E664715BB1FB}">
      <dsp:nvSpPr>
        <dsp:cNvPr id="0" name=""/>
        <dsp:cNvSpPr/>
      </dsp:nvSpPr>
      <dsp:spPr>
        <a:xfrm>
          <a:off x="0" y="4105454"/>
          <a:ext cx="5000124" cy="134750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Part (III) Seminar : </a:t>
          </a:r>
        </a:p>
        <a:p>
          <a:pPr marL="0" lvl="0" indent="0" algn="ctr" defTabSz="933450">
            <a:lnSpc>
              <a:spcPct val="90000"/>
            </a:lnSpc>
            <a:spcBef>
              <a:spcPct val="0"/>
            </a:spcBef>
            <a:spcAft>
              <a:spcPct val="35000"/>
            </a:spcAft>
            <a:buNone/>
          </a:pPr>
          <a:r>
            <a:rPr lang="en-US" sz="2100" kern="1200" dirty="0"/>
            <a:t>Implementation of the comparisons in R</a:t>
          </a:r>
          <a:br>
            <a:rPr lang="en-US" sz="2100" kern="1200" dirty="0"/>
          </a:br>
          <a:endParaRPr lang="en-US" sz="2100" kern="1200" dirty="0"/>
        </a:p>
      </dsp:txBody>
      <dsp:txXfrm>
        <a:off x="0" y="4105454"/>
        <a:ext cx="5000124" cy="1347501"/>
      </dsp:txXfrm>
    </dsp:sp>
    <dsp:sp modelId="{088CEC88-73D8-45F9-A3EF-08ABF906A28F}">
      <dsp:nvSpPr>
        <dsp:cNvPr id="0" name=""/>
        <dsp:cNvSpPr/>
      </dsp:nvSpPr>
      <dsp:spPr>
        <a:xfrm rot="10800000">
          <a:off x="0" y="2053209"/>
          <a:ext cx="5000124" cy="2072457"/>
        </a:xfrm>
        <a:prstGeom prst="upArrowCallout">
          <a:avLst/>
        </a:prstGeom>
        <a:gradFill rotWithShape="0">
          <a:gsLst>
            <a:gs pos="0">
              <a:schemeClr val="accent2">
                <a:hueOff val="2340759"/>
                <a:satOff val="-2919"/>
                <a:lumOff val="686"/>
                <a:alphaOff val="0"/>
                <a:tint val="100000"/>
                <a:shade val="100000"/>
                <a:satMod val="130000"/>
              </a:schemeClr>
            </a:gs>
            <a:gs pos="100000">
              <a:schemeClr val="accent2">
                <a:hueOff val="2340759"/>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Part (II) Data Lecture : </a:t>
          </a:r>
          <a:br>
            <a:rPr lang="en-US" sz="2100" kern="1200" dirty="0"/>
          </a:br>
          <a:r>
            <a:rPr lang="en-US" sz="2100" kern="1200" dirty="0">
              <a:effectLst/>
            </a:rPr>
            <a:t>How to compare different models of housing default?</a:t>
          </a:r>
          <a:endParaRPr lang="en-US" sz="2100" kern="1200" dirty="0"/>
        </a:p>
      </dsp:txBody>
      <dsp:txXfrm rot="10800000">
        <a:off x="0" y="2053209"/>
        <a:ext cx="5000124" cy="1346620"/>
      </dsp:txXfrm>
    </dsp:sp>
    <dsp:sp modelId="{E3A06A99-D2FC-413F-ABA2-5279D00DEBC9}">
      <dsp:nvSpPr>
        <dsp:cNvPr id="0" name=""/>
        <dsp:cNvSpPr/>
      </dsp:nvSpPr>
      <dsp:spPr>
        <a:xfrm rot="10800000">
          <a:off x="0" y="964"/>
          <a:ext cx="5000124" cy="2072457"/>
        </a:xfrm>
        <a:prstGeom prst="upArrowCallout">
          <a:avLst/>
        </a:prstGeom>
        <a:solidFill>
          <a:srgbClr val="FF99C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effectLst/>
            </a:rPr>
            <a:t>Part (I)Theory Lecture : </a:t>
          </a:r>
          <a:br>
            <a:rPr lang="en-US" sz="2100" kern="1200" dirty="0">
              <a:effectLst/>
            </a:rPr>
          </a:br>
          <a:r>
            <a:rPr lang="en-US" sz="2100" kern="1200" dirty="0">
              <a:solidFill>
                <a:srgbClr val="FFFFFF"/>
              </a:solidFill>
            </a:rPr>
            <a:t>Why are accurate models of housing stress important?</a:t>
          </a:r>
          <a:endParaRPr lang="en-US" sz="2100" kern="1200" dirty="0"/>
        </a:p>
      </dsp:txBody>
      <dsp:txXfrm rot="10800000">
        <a:off x="0" y="964"/>
        <a:ext cx="5000124" cy="1346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BD8DF-A86F-453A-A0C8-399B8AF14EEE}">
      <dsp:nvSpPr>
        <dsp:cNvPr id="0" name=""/>
        <dsp:cNvSpPr/>
      </dsp:nvSpPr>
      <dsp:spPr>
        <a:xfrm>
          <a:off x="0" y="2063636"/>
          <a:ext cx="705243" cy="70524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0D7328-4026-4BC8-8A6F-E63A24B5EEA9}">
      <dsp:nvSpPr>
        <dsp:cNvPr id="0" name=""/>
        <dsp:cNvSpPr/>
      </dsp:nvSpPr>
      <dsp:spPr>
        <a:xfrm>
          <a:off x="148101" y="2211738"/>
          <a:ext cx="409041" cy="4090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993CD5-1C69-4649-ACE6-BBF0E946D3DF}">
      <dsp:nvSpPr>
        <dsp:cNvPr id="0" name=""/>
        <dsp:cNvSpPr/>
      </dsp:nvSpPr>
      <dsp:spPr>
        <a:xfrm>
          <a:off x="856367" y="2063636"/>
          <a:ext cx="1662359" cy="705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 Housing stress refers to the financial strain experienced by households when housing costs exceed a certain percentage of their income, typically 30%.</a:t>
          </a:r>
        </a:p>
      </dsp:txBody>
      <dsp:txXfrm>
        <a:off x="856367" y="2063636"/>
        <a:ext cx="1662359" cy="705243"/>
      </dsp:txXfrm>
    </dsp:sp>
    <dsp:sp modelId="{20ED01AE-BD4D-4067-BA85-03C36A45CB98}">
      <dsp:nvSpPr>
        <dsp:cNvPr id="0" name=""/>
        <dsp:cNvSpPr/>
      </dsp:nvSpPr>
      <dsp:spPr>
        <a:xfrm>
          <a:off x="0" y="3186501"/>
          <a:ext cx="705243" cy="705243"/>
        </a:xfrm>
        <a:prstGeom prst="ellipse">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dsp:style>
    </dsp:sp>
    <dsp:sp modelId="{81423B37-873F-4944-A41A-ED5D881EE5A9}">
      <dsp:nvSpPr>
        <dsp:cNvPr id="0" name=""/>
        <dsp:cNvSpPr/>
      </dsp:nvSpPr>
      <dsp:spPr>
        <a:xfrm>
          <a:off x="148101" y="3334602"/>
          <a:ext cx="409041" cy="4090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8F013C-FF61-4B15-89DF-3BD87EC077CB}">
      <dsp:nvSpPr>
        <dsp:cNvPr id="0" name=""/>
        <dsp:cNvSpPr/>
      </dsp:nvSpPr>
      <dsp:spPr>
        <a:xfrm>
          <a:off x="856367" y="4006904"/>
          <a:ext cx="1662359" cy="705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 Accurate models help identify affected households and assess the extent of the issue.</a:t>
          </a:r>
        </a:p>
      </dsp:txBody>
      <dsp:txXfrm>
        <a:off x="856367" y="4006904"/>
        <a:ext cx="1662359" cy="705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7ABF9-C379-4B62-A379-52290C134B5D}">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DBFB33-B938-4BC3-9F67-615D62A7E04F}">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 </a:t>
          </a:r>
          <a:r>
            <a:rPr lang="en-US" sz="1500" b="1" kern="1200" dirty="0">
              <a:solidFill>
                <a:srgbClr val="0070C0"/>
              </a:solidFill>
            </a:rPr>
            <a:t>Budget Constraints</a:t>
          </a:r>
          <a:r>
            <a:rPr lang="en-US" sz="1500" kern="1200" dirty="0"/>
            <a:t>: High housing costs limit disposable income for other essential needs (food, healthcare, education).</a:t>
          </a:r>
        </a:p>
      </dsp:txBody>
      <dsp:txXfrm>
        <a:off x="85060" y="2776702"/>
        <a:ext cx="3690000" cy="720000"/>
      </dsp:txXfrm>
    </dsp:sp>
    <dsp:sp modelId="{47731068-9DF3-4483-8E6B-4742CC9319FB}">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1B9222-AC2F-462D-8458-51572CA6D02B}">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 </a:t>
          </a:r>
          <a:r>
            <a:rPr lang="en-US" sz="1500" b="1" kern="1200" dirty="0">
              <a:solidFill>
                <a:srgbClr val="0070C0"/>
              </a:solidFill>
            </a:rPr>
            <a:t>Quality of Life: </a:t>
          </a:r>
          <a:r>
            <a:rPr lang="en-US" sz="1500" kern="1200" dirty="0"/>
            <a:t>Increased stress and reduced well-being due to financial pressures</a:t>
          </a:r>
        </a:p>
      </dsp:txBody>
      <dsp:txXfrm>
        <a:off x="4420810" y="2776702"/>
        <a:ext cx="369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CE8D8-B459-4DE3-BF0B-A0C567D883EC}">
      <dsp:nvSpPr>
        <dsp:cNvPr id="0" name=""/>
        <dsp:cNvSpPr/>
      </dsp:nvSpPr>
      <dsp:spPr>
        <a:xfrm>
          <a:off x="884935" y="296402"/>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44345-581F-4BDC-B931-52B427482FE5}">
      <dsp:nvSpPr>
        <dsp:cNvPr id="0" name=""/>
        <dsp:cNvSpPr/>
      </dsp:nvSpPr>
      <dsp:spPr>
        <a:xfrm>
          <a:off x="1352935"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68B48C-6FE7-4BAF-9745-528E0680E0E9}">
      <dsp:nvSpPr>
        <dsp:cNvPr id="0" name=""/>
        <dsp:cNvSpPr/>
      </dsp:nvSpPr>
      <dsp:spPr>
        <a:xfrm>
          <a:off x="18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 </a:t>
          </a:r>
          <a:r>
            <a:rPr lang="en-US" sz="1500" b="1" kern="1200" cap="none" dirty="0">
              <a:solidFill>
                <a:srgbClr val="0070C0"/>
              </a:solidFill>
            </a:rPr>
            <a:t>Consumer spending: </a:t>
          </a:r>
          <a:r>
            <a:rPr lang="en-US" sz="1500" kern="1200" cap="none" dirty="0"/>
            <a:t>reduced spending on goods and services, affecting local businesses and economic growth.</a:t>
          </a:r>
          <a:endParaRPr lang="en-US" sz="1500" kern="1200" dirty="0"/>
        </a:p>
      </dsp:txBody>
      <dsp:txXfrm>
        <a:off x="182935" y="3176402"/>
        <a:ext cx="3600000" cy="720000"/>
      </dsp:txXfrm>
    </dsp:sp>
    <dsp:sp modelId="{13162BA5-2CAC-4CD5-B9D5-89DECC5AE6F1}">
      <dsp:nvSpPr>
        <dsp:cNvPr id="0" name=""/>
        <dsp:cNvSpPr/>
      </dsp:nvSpPr>
      <dsp:spPr>
        <a:xfrm>
          <a:off x="5114935" y="296402"/>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59363-112F-4BFB-B2BF-EF13AA69D2B6}">
      <dsp:nvSpPr>
        <dsp:cNvPr id="0" name=""/>
        <dsp:cNvSpPr/>
      </dsp:nvSpPr>
      <dsp:spPr>
        <a:xfrm>
          <a:off x="5582935"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5F5B4D-D643-45CA-9652-C9B4252195BE}">
      <dsp:nvSpPr>
        <dsp:cNvPr id="0" name=""/>
        <dsp:cNvSpPr/>
      </dsp:nvSpPr>
      <dsp:spPr>
        <a:xfrm>
          <a:off x="441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 </a:t>
          </a:r>
          <a:r>
            <a:rPr lang="en-US" sz="1500" b="1" kern="1200" cap="none" dirty="0">
              <a:solidFill>
                <a:srgbClr val="0070C0"/>
              </a:solidFill>
            </a:rPr>
            <a:t>Savings and investment: </a:t>
          </a:r>
          <a:r>
            <a:rPr lang="en-US" sz="1500" kern="1200" cap="none" dirty="0"/>
            <a:t>lower ability to save and invest, impacting long-term financial stability.</a:t>
          </a:r>
          <a:endParaRPr lang="en-US" sz="1500" kern="1200" dirty="0"/>
        </a:p>
      </dsp:txBody>
      <dsp:txXfrm>
        <a:off x="4412935" y="3176402"/>
        <a:ext cx="36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08737-5084-4DBA-BC18-BAC684239857}">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CE75B9-92F1-42A2-94AA-DA910B071E6A}">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a:t>
          </a:r>
          <a:r>
            <a:rPr lang="en-US" sz="1700" b="1" kern="1200" dirty="0">
              <a:solidFill>
                <a:srgbClr val="0070C0"/>
              </a:solidFill>
            </a:rPr>
            <a:t>Health Costs: </a:t>
          </a:r>
          <a:r>
            <a:rPr lang="en-US" sz="1700" kern="1200" dirty="0"/>
            <a:t>Higher incidence of health issues due to stress and poor living conditions.</a:t>
          </a:r>
        </a:p>
      </dsp:txBody>
      <dsp:txXfrm>
        <a:off x="85060" y="2776702"/>
        <a:ext cx="3690000" cy="720000"/>
      </dsp:txXfrm>
    </dsp:sp>
    <dsp:sp modelId="{38012D79-1E35-4659-B238-607DFD843520}">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F96480-78FE-4729-8447-7F565EBD51BF}">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a:t>
          </a:r>
          <a:r>
            <a:rPr lang="en-US" sz="1700" b="1" kern="1200" dirty="0">
              <a:solidFill>
                <a:srgbClr val="0070C0"/>
              </a:solidFill>
            </a:rPr>
            <a:t>Work Productivity: </a:t>
          </a:r>
          <a:r>
            <a:rPr lang="en-US" sz="1700" kern="1200" dirty="0"/>
            <a:t>Increased absenteeism and reduced productivity at work, affecting overall economic output.</a:t>
          </a:r>
        </a:p>
      </dsp:txBody>
      <dsp:txXfrm>
        <a:off x="4420810" y="2776702"/>
        <a:ext cx="369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A3F9B8-A53A-426F-9688-B8B13847809F}">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592CCF-4DBB-4B8C-A70B-E4F117720628}">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a:t>
          </a:r>
          <a:r>
            <a:rPr lang="en-US" sz="1700" b="1" kern="1200" dirty="0">
              <a:solidFill>
                <a:srgbClr val="0070C0"/>
              </a:solidFill>
            </a:rPr>
            <a:t>Market Insights: </a:t>
          </a:r>
          <a:r>
            <a:rPr lang="en-US" sz="1700" kern="1200" dirty="0"/>
            <a:t>Accurate models provide insights into demand and supply dynamics.</a:t>
          </a:r>
        </a:p>
      </dsp:txBody>
      <dsp:txXfrm>
        <a:off x="85060" y="2776702"/>
        <a:ext cx="3690000" cy="720000"/>
      </dsp:txXfrm>
    </dsp:sp>
    <dsp:sp modelId="{8B6A6E7D-D76E-443F-B4C1-257A55521BA8}">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6C8D5E-E774-4903-AE9B-24CFBD7F78F8}">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 </a:t>
          </a:r>
          <a:r>
            <a:rPr lang="en-US" sz="1700" b="1" kern="1200" dirty="0">
              <a:solidFill>
                <a:srgbClr val="0070C0"/>
              </a:solidFill>
            </a:rPr>
            <a:t>Policy Interventions: </a:t>
          </a:r>
          <a:r>
            <a:rPr lang="en-US" sz="1700" kern="1200" dirty="0"/>
            <a:t>Informing policies to stabilize housing markets and prevent bubbles.</a:t>
          </a:r>
        </a:p>
      </dsp:txBody>
      <dsp:txXfrm>
        <a:off x="4420810" y="2776702"/>
        <a:ext cx="369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83879-38BE-447F-9471-4C5C35F37FA2}">
      <dsp:nvSpPr>
        <dsp:cNvPr id="0" name=""/>
        <dsp:cNvSpPr/>
      </dsp:nvSpPr>
      <dsp:spPr>
        <a:xfrm>
          <a:off x="884935"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2456C-BC0E-4702-B9B0-4D37CB3C7C02}">
      <dsp:nvSpPr>
        <dsp:cNvPr id="0" name=""/>
        <dsp:cNvSpPr/>
      </dsp:nvSpPr>
      <dsp:spPr>
        <a:xfrm>
          <a:off x="1352935"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B4982-BE66-4A2A-8536-AF08038AE951}">
      <dsp:nvSpPr>
        <dsp:cNvPr id="0" name=""/>
        <dsp:cNvSpPr/>
      </dsp:nvSpPr>
      <dsp:spPr>
        <a:xfrm>
          <a:off x="18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 </a:t>
          </a:r>
          <a:r>
            <a:rPr lang="en-US" sz="1500" b="1" kern="1200" cap="none" dirty="0">
              <a:solidFill>
                <a:srgbClr val="0070C0"/>
              </a:solidFill>
            </a:rPr>
            <a:t>Interconnectedness: </a:t>
          </a:r>
          <a:r>
            <a:rPr lang="en-US" sz="1500" kern="1200" cap="none" dirty="0"/>
            <a:t>how housing stress can ripple through the economy and potentially lead to a recession.</a:t>
          </a:r>
          <a:endParaRPr lang="en-US" sz="1500" kern="1200" dirty="0"/>
        </a:p>
      </dsp:txBody>
      <dsp:txXfrm>
        <a:off x="182935" y="3176402"/>
        <a:ext cx="3600000" cy="720000"/>
      </dsp:txXfrm>
    </dsp:sp>
    <dsp:sp modelId="{B0E26D97-7199-4FB6-9AD9-54E2FF007F93}">
      <dsp:nvSpPr>
        <dsp:cNvPr id="0" name=""/>
        <dsp:cNvSpPr/>
      </dsp:nvSpPr>
      <dsp:spPr>
        <a:xfrm>
          <a:off x="5114935"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2A318-6F05-491C-81ED-918625592322}">
      <dsp:nvSpPr>
        <dsp:cNvPr id="0" name=""/>
        <dsp:cNvSpPr/>
      </dsp:nvSpPr>
      <dsp:spPr>
        <a:xfrm>
          <a:off x="5582935"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1EAF9-4EA3-437E-957D-2BA0D6E79FEA}">
      <dsp:nvSpPr>
        <dsp:cNvPr id="0" name=""/>
        <dsp:cNvSpPr/>
      </dsp:nvSpPr>
      <dsp:spPr>
        <a:xfrm>
          <a:off x="4412935"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dirty="0">
              <a:solidFill>
                <a:srgbClr val="0070C0"/>
              </a:solidFill>
            </a:rPr>
            <a:t>• </a:t>
          </a:r>
          <a:r>
            <a:rPr lang="en-US" sz="1500" b="1" kern="1200" cap="none" dirty="0">
              <a:solidFill>
                <a:srgbClr val="0070C0"/>
              </a:solidFill>
            </a:rPr>
            <a:t>Key mechanisms: </a:t>
          </a:r>
          <a:r>
            <a:rPr lang="en-US" sz="1500" kern="1200" cap="none" dirty="0"/>
            <a:t>consumer spending, housing market stability, and financial sector impacts.</a:t>
          </a:r>
          <a:endParaRPr lang="en-US" sz="1500" kern="1200" dirty="0"/>
        </a:p>
      </dsp:txBody>
      <dsp:txXfrm>
        <a:off x="4412935" y="3176402"/>
        <a:ext cx="36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58BFF-775A-4422-9261-81B792DD99DD}">
      <dsp:nvSpPr>
        <dsp:cNvPr id="0" name=""/>
        <dsp:cNvSpPr/>
      </dsp:nvSpPr>
      <dsp:spPr>
        <a:xfrm>
          <a:off x="0" y="4105454"/>
          <a:ext cx="5000124" cy="134750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In this lecture we will </a:t>
          </a:r>
          <a:r>
            <a:rPr lang="en-US" sz="2000" b="1" kern="1200" dirty="0">
              <a:solidFill>
                <a:srgbClr val="FFFF00"/>
              </a:solidFill>
              <a:effectLst>
                <a:outerShdw blurRad="38100" dist="38100" dir="2700000" algn="tl">
                  <a:srgbClr val="000000">
                    <a:alpha val="43137"/>
                  </a:srgbClr>
                </a:outerShdw>
              </a:effectLst>
            </a:rPr>
            <a:t>compare </a:t>
          </a:r>
          <a:r>
            <a:rPr lang="en-US" sz="2000" kern="1200" dirty="0"/>
            <a:t>the models of household financial stress</a:t>
          </a:r>
        </a:p>
      </dsp:txBody>
      <dsp:txXfrm>
        <a:off x="0" y="4105454"/>
        <a:ext cx="5000124" cy="1347501"/>
      </dsp:txXfrm>
    </dsp:sp>
    <dsp:sp modelId="{6DCB3985-034F-4458-8E5D-8E399342FB89}">
      <dsp:nvSpPr>
        <dsp:cNvPr id="0" name=""/>
        <dsp:cNvSpPr/>
      </dsp:nvSpPr>
      <dsp:spPr>
        <a:xfrm rot="10800000">
          <a:off x="0" y="2053209"/>
          <a:ext cx="5000124" cy="2072457"/>
        </a:xfrm>
        <a:prstGeom prst="upArrowCallou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 Lecture 2 of Module#2 we introduced four new models for predicting Australian household distress using FM</a:t>
          </a:r>
        </a:p>
      </dsp:txBody>
      <dsp:txXfrm rot="10800000">
        <a:off x="0" y="2053209"/>
        <a:ext cx="5000124" cy="1346620"/>
      </dsp:txXfrm>
    </dsp:sp>
    <dsp:sp modelId="{B490E4D8-89C5-4CB7-AB62-BF90AD0431B4}">
      <dsp:nvSpPr>
        <dsp:cNvPr id="0" name=""/>
        <dsp:cNvSpPr/>
      </dsp:nvSpPr>
      <dsp:spPr>
        <a:xfrm rot="10800000">
          <a:off x="0" y="964"/>
          <a:ext cx="5000124" cy="2072457"/>
        </a:xfrm>
        <a:prstGeom prst="upArrowCallou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In Lecture 1 of Module#2 we introduced an alternative method of categorizing Australian households : Financial Margin (FM)</a:t>
          </a:r>
        </a:p>
      </dsp:txBody>
      <dsp:txXfrm rot="10800000">
        <a:off x="0" y="964"/>
        <a:ext cx="5000124" cy="1346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19413" cy="495300"/>
          </a:xfrm>
          <a:prstGeom prst="rect">
            <a:avLst/>
          </a:prstGeom>
        </p:spPr>
        <p:txBody>
          <a:bodyPr vert="horz" lIns="91434" tIns="45717" rIns="91434" bIns="45717" rtlCol="0"/>
          <a:lstStyle>
            <a:lvl1pPr algn="l">
              <a:defRPr sz="1200"/>
            </a:lvl1pPr>
          </a:lstStyle>
          <a:p>
            <a:endParaRPr lang="en-AU"/>
          </a:p>
        </p:txBody>
      </p:sp>
      <p:sp>
        <p:nvSpPr>
          <p:cNvPr id="3" name="Date Placeholder 2"/>
          <p:cNvSpPr>
            <a:spLocks noGrp="1"/>
          </p:cNvSpPr>
          <p:nvPr>
            <p:ph type="dt" idx="1"/>
          </p:nvPr>
        </p:nvSpPr>
        <p:spPr>
          <a:xfrm>
            <a:off x="3814763" y="0"/>
            <a:ext cx="2919412" cy="495300"/>
          </a:xfrm>
          <a:prstGeom prst="rect">
            <a:avLst/>
          </a:prstGeom>
        </p:spPr>
        <p:txBody>
          <a:bodyPr vert="horz" lIns="91434" tIns="45717" rIns="91434" bIns="45717" rtlCol="0"/>
          <a:lstStyle>
            <a:lvl1pPr algn="r">
              <a:defRPr sz="1200"/>
            </a:lvl1pPr>
          </a:lstStyle>
          <a:p>
            <a:fld id="{CEEB9BA0-4599-47DE-8E30-39CD0871D46B}" type="datetimeFigureOut">
              <a:rPr lang="en-AU" smtClean="0"/>
              <a:t>13/09/2024</a:t>
            </a:fld>
            <a:endParaRPr lang="en-AU"/>
          </a:p>
        </p:txBody>
      </p:sp>
      <p:sp>
        <p:nvSpPr>
          <p:cNvPr id="4" name="Slide Image Placeholder 3"/>
          <p:cNvSpPr>
            <a:spLocks noGrp="1" noRot="1" noChangeAspect="1"/>
          </p:cNvSpPr>
          <p:nvPr>
            <p:ph type="sldImg" idx="2"/>
          </p:nvPr>
        </p:nvSpPr>
        <p:spPr>
          <a:xfrm>
            <a:off x="1149350" y="1233488"/>
            <a:ext cx="4437063" cy="3328987"/>
          </a:xfrm>
          <a:prstGeom prst="rect">
            <a:avLst/>
          </a:prstGeom>
          <a:noFill/>
          <a:ln w="12700">
            <a:solidFill>
              <a:prstClr val="black"/>
            </a:solidFill>
          </a:ln>
        </p:spPr>
        <p:txBody>
          <a:bodyPr vert="horz" lIns="91434" tIns="45717" rIns="91434" bIns="45717" rtlCol="0" anchor="ctr"/>
          <a:lstStyle/>
          <a:p>
            <a:endParaRPr lang="en-AU"/>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34" tIns="45717" rIns="91434"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1" y="9371013"/>
            <a:ext cx="2919413" cy="495300"/>
          </a:xfrm>
          <a:prstGeom prst="rect">
            <a:avLst/>
          </a:prstGeom>
        </p:spPr>
        <p:txBody>
          <a:bodyPr vert="horz" lIns="91434" tIns="45717" rIns="91434" bIns="45717" rtlCol="0" anchor="b"/>
          <a:lstStyle>
            <a:lvl1pPr algn="l">
              <a:defRPr sz="1200"/>
            </a:lvl1pPr>
          </a:lstStyle>
          <a:p>
            <a:endParaRPr lang="en-AU"/>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34" tIns="45717" rIns="91434" bIns="45717" rtlCol="0" anchor="b"/>
          <a:lstStyle>
            <a:lvl1pPr algn="r">
              <a:defRPr sz="1200"/>
            </a:lvl1pPr>
          </a:lstStyle>
          <a:p>
            <a:fld id="{2ED69BD1-C06F-4145-810F-71BCABBD8B54}" type="slidenum">
              <a:rPr lang="en-AU" smtClean="0"/>
              <a:t>‹#›</a:t>
            </a:fld>
            <a:endParaRPr lang="en-AU"/>
          </a:p>
        </p:txBody>
      </p:sp>
    </p:spTree>
    <p:extLst>
      <p:ext uri="{BB962C8B-B14F-4D97-AF65-F5344CB8AC3E}">
        <p14:creationId xmlns:p14="http://schemas.microsoft.com/office/powerpoint/2010/main" val="415219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bN-yBh4GAeY?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oT2KFUxlclA?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kWDHmroVWs8?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jr_BcU4QlNE?feature=oembe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Four wooden houses with different sizes">
            <a:extLst>
              <a:ext uri="{FF2B5EF4-FFF2-40B4-BE49-F238E27FC236}">
                <a16:creationId xmlns:a16="http://schemas.microsoft.com/office/drawing/2014/main" id="{CF0D55E1-E2C5-74CF-7762-11122B9D91B8}"/>
              </a:ext>
            </a:extLst>
          </p:cNvPr>
          <p:cNvPicPr>
            <a:picLocks noChangeAspect="1"/>
          </p:cNvPicPr>
          <p:nvPr/>
        </p:nvPicPr>
        <p:blipFill rotWithShape="1">
          <a:blip r:embed="rId2"/>
          <a:srcRect l="11000" r="-1"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defTabSz="914400">
              <a:lnSpc>
                <a:spcPct val="90000"/>
              </a:lnSpc>
            </a:pPr>
            <a:r>
              <a:rPr lang="en-US" sz="7200" b="1" dirty="0">
                <a:solidFill>
                  <a:srgbClr val="FFFF00"/>
                </a:solidFill>
                <a:effectLst>
                  <a:outerShdw blurRad="38100" dist="38100" dir="2700000" algn="tl">
                    <a:srgbClr val="000000">
                      <a:alpha val="43137"/>
                    </a:srgbClr>
                  </a:outerShdw>
                </a:effectLst>
              </a:rPr>
              <a:t>ETF5560 Case Study: </a:t>
            </a:r>
            <a:br>
              <a:rPr lang="en-US" sz="7200" b="1" dirty="0">
                <a:solidFill>
                  <a:srgbClr val="FFFF00"/>
                </a:solidFill>
                <a:effectLst>
                  <a:outerShdw blurRad="38100" dist="38100" dir="2700000" algn="tl">
                    <a:srgbClr val="000000">
                      <a:alpha val="43137"/>
                    </a:srgbClr>
                  </a:outerShdw>
                </a:effectLst>
              </a:rPr>
            </a:br>
            <a:r>
              <a:rPr lang="en-US" sz="7200" b="1" dirty="0">
                <a:solidFill>
                  <a:srgbClr val="FFFF00"/>
                </a:solidFill>
                <a:effectLst>
                  <a:outerShdw blurRad="38100" dist="38100" dir="2700000" algn="tl">
                    <a:srgbClr val="000000">
                      <a:alpha val="43137"/>
                    </a:srgbClr>
                  </a:outerShdw>
                </a:effectLst>
              </a:rPr>
              <a:t>Household Financial Stress in Australia</a:t>
            </a:r>
          </a:p>
        </p:txBody>
      </p:sp>
      <p:sp>
        <p:nvSpPr>
          <p:cNvPr id="6" name="Content Placeholder 5">
            <a:extLst>
              <a:ext uri="{FF2B5EF4-FFF2-40B4-BE49-F238E27FC236}">
                <a16:creationId xmlns:a16="http://schemas.microsoft.com/office/drawing/2014/main" id="{4E7C88D3-8337-4846-FACA-1860F842C16D}"/>
              </a:ext>
            </a:extLst>
          </p:cNvPr>
          <p:cNvSpPr>
            <a:spLocks noGrp="1"/>
          </p:cNvSpPr>
          <p:nvPr>
            <p:ph idx="1"/>
          </p:nvPr>
        </p:nvSpPr>
        <p:spPr/>
        <p:txBody>
          <a:bodyPr/>
          <a:lstStyle/>
          <a:p>
            <a:endParaRPr lang="en-A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Impacts on Health and Productivity</a:t>
            </a:r>
          </a:p>
        </p:txBody>
      </p:sp>
      <p:graphicFrame>
        <p:nvGraphicFramePr>
          <p:cNvPr id="5" name="Content Placeholder 2">
            <a:extLst>
              <a:ext uri="{FF2B5EF4-FFF2-40B4-BE49-F238E27FC236}">
                <a16:creationId xmlns:a16="http://schemas.microsoft.com/office/drawing/2014/main" id="{0E819F08-E5AA-7A24-1022-305AE9B6C01A}"/>
              </a:ext>
            </a:extLst>
          </p:cNvPr>
          <p:cNvGraphicFramePr>
            <a:graphicFrameLocks noGrp="1"/>
          </p:cNvGraphicFramePr>
          <p:nvPr>
            <p:ph idx="1"/>
            <p:extLst>
              <p:ext uri="{D42A27DB-BD31-4B8C-83A1-F6EECF244321}">
                <p14:modId xmlns:p14="http://schemas.microsoft.com/office/powerpoint/2010/main" val="169489295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AU" sz="3500">
                <a:solidFill>
                  <a:srgbClr val="FFFFFF"/>
                </a:solidFill>
              </a:rPr>
              <a:t>Housing Market Stability</a:t>
            </a:r>
          </a:p>
        </p:txBody>
      </p:sp>
      <p:graphicFrame>
        <p:nvGraphicFramePr>
          <p:cNvPr id="5" name="Content Placeholder 2">
            <a:extLst>
              <a:ext uri="{FF2B5EF4-FFF2-40B4-BE49-F238E27FC236}">
                <a16:creationId xmlns:a16="http://schemas.microsoft.com/office/drawing/2014/main" id="{9391F5E4-B840-0BAC-ABB7-C7168E07F428}"/>
              </a:ext>
            </a:extLst>
          </p:cNvPr>
          <p:cNvGraphicFramePr>
            <a:graphicFrameLocks noGrp="1"/>
          </p:cNvGraphicFramePr>
          <p:nvPr>
            <p:ph idx="1"/>
            <p:extLst>
              <p:ext uri="{D42A27DB-BD31-4B8C-83A1-F6EECF244321}">
                <p14:modId xmlns:p14="http://schemas.microsoft.com/office/powerpoint/2010/main" val="247939991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Housing Stress and Economic Recession</a:t>
            </a:r>
          </a:p>
        </p:txBody>
      </p:sp>
      <p:graphicFrame>
        <p:nvGraphicFramePr>
          <p:cNvPr id="5" name="Content Placeholder 2">
            <a:extLst>
              <a:ext uri="{FF2B5EF4-FFF2-40B4-BE49-F238E27FC236}">
                <a16:creationId xmlns:a16="http://schemas.microsoft.com/office/drawing/2014/main" id="{BD3BF019-F162-F3E8-0F0B-0788C9F72F6E}"/>
              </a:ext>
            </a:extLst>
          </p:cNvPr>
          <p:cNvGraphicFramePr>
            <a:graphicFrameLocks noGrp="1"/>
          </p:cNvGraphicFramePr>
          <p:nvPr>
            <p:ph idx="1"/>
            <p:extLst>
              <p:ext uri="{D42A27DB-BD31-4B8C-83A1-F6EECF244321}">
                <p14:modId xmlns:p14="http://schemas.microsoft.com/office/powerpoint/2010/main" val="402415544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Question mark on green pastel background">
            <a:extLst>
              <a:ext uri="{FF2B5EF4-FFF2-40B4-BE49-F238E27FC236}">
                <a16:creationId xmlns:a16="http://schemas.microsoft.com/office/drawing/2014/main" id="{1EB3F5CE-6066-A849-E1A3-8F259420B5B9}"/>
              </a:ext>
            </a:extLst>
          </p:cNvPr>
          <p:cNvPicPr>
            <a:picLocks noChangeAspect="1"/>
          </p:cNvPicPr>
          <p:nvPr/>
        </p:nvPicPr>
        <p:blipFill>
          <a:blip r:embed="rId2">
            <a:alphaModFix amt="50000"/>
          </a:blip>
          <a:srcRect/>
          <a:stretch/>
        </p:blipFill>
        <p:spPr>
          <a:xfrm>
            <a:off x="20" y="10"/>
            <a:ext cx="9143979" cy="6857990"/>
          </a:xfrm>
          <a:prstGeom prst="rect">
            <a:avLst/>
          </a:prstGeom>
        </p:spPr>
      </p:pic>
      <p:sp>
        <p:nvSpPr>
          <p:cNvPr id="2" name="Title 1">
            <a:extLst>
              <a:ext uri="{FF2B5EF4-FFF2-40B4-BE49-F238E27FC236}">
                <a16:creationId xmlns:a16="http://schemas.microsoft.com/office/drawing/2014/main" id="{9887E9A2-06EB-1423-DB0D-F51EDE78D9BB}"/>
              </a:ext>
            </a:extLst>
          </p:cNvPr>
          <p:cNvSpPr>
            <a:spLocks noGrp="1"/>
          </p:cNvSpPr>
          <p:nvPr>
            <p:ph type="title"/>
          </p:nvPr>
        </p:nvSpPr>
        <p:spPr>
          <a:xfrm>
            <a:off x="571500" y="1137435"/>
            <a:ext cx="6798564" cy="3204428"/>
          </a:xfrm>
        </p:spPr>
        <p:txBody>
          <a:bodyPr vert="horz" lIns="91440" tIns="45720" rIns="91440" bIns="45720" rtlCol="0" anchor="t">
            <a:noAutofit/>
          </a:bodyPr>
          <a:lstStyle/>
          <a:p>
            <a:pPr algn="l" defTabSz="914400">
              <a:lnSpc>
                <a:spcPct val="90000"/>
              </a:lnSpc>
            </a:pPr>
            <a:r>
              <a:rPr lang="en-US" sz="8000" dirty="0">
                <a:solidFill>
                  <a:srgbClr val="FFFFFF"/>
                </a:solidFill>
              </a:rPr>
              <a:t>PLEASE TAKE THE </a:t>
            </a:r>
            <a:r>
              <a:rPr lang="en-US" sz="8000" b="1" dirty="0">
                <a:solidFill>
                  <a:srgbClr val="0070C0"/>
                </a:solidFill>
                <a:effectLst>
                  <a:outerShdw blurRad="38100" dist="38100" dir="2700000" algn="tl">
                    <a:srgbClr val="000000">
                      <a:alpha val="43137"/>
                    </a:srgbClr>
                  </a:outerShdw>
                </a:effectLst>
              </a:rPr>
              <a:t>POLL EVERYWHERE </a:t>
            </a:r>
            <a:r>
              <a:rPr lang="en-US" sz="8000" dirty="0">
                <a:solidFill>
                  <a:srgbClr val="FFFFFF"/>
                </a:solidFill>
              </a:rPr>
              <a:t>QUIZ NOW</a:t>
            </a:r>
            <a:br>
              <a:rPr lang="en-US" sz="8000" dirty="0">
                <a:solidFill>
                  <a:srgbClr val="FFFFFF"/>
                </a:solidFill>
              </a:rPr>
            </a:br>
            <a:r>
              <a:rPr lang="en-US" sz="8000" b="1" dirty="0">
                <a:solidFill>
                  <a:srgbClr val="FF0000"/>
                </a:solidFill>
                <a:effectLst>
                  <a:outerShdw blurRad="38100" dist="38100" dir="2700000" algn="tl">
                    <a:srgbClr val="000000">
                      <a:alpha val="43137"/>
                    </a:srgbClr>
                  </a:outerShdw>
                </a:effectLst>
              </a:rPr>
              <a:t>Lecture 3 Poll 1</a:t>
            </a:r>
          </a:p>
        </p:txBody>
      </p:sp>
      <p:cxnSp>
        <p:nvCxnSpPr>
          <p:cNvPr id="24" name="Straight Connector 23">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3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Figures of houses in different position and sizes">
            <a:extLst>
              <a:ext uri="{FF2B5EF4-FFF2-40B4-BE49-F238E27FC236}">
                <a16:creationId xmlns:a16="http://schemas.microsoft.com/office/drawing/2014/main" id="{6B5F8A3E-C38F-B23E-0746-5AC85B7D2AE6}"/>
              </a:ext>
            </a:extLst>
          </p:cNvPr>
          <p:cNvPicPr>
            <a:picLocks noChangeAspect="1"/>
          </p:cNvPicPr>
          <p:nvPr/>
        </p:nvPicPr>
        <p:blipFill rotWithShape="1">
          <a:blip r:embed="rId2"/>
          <a:srcRect l="16220" r="33713"/>
          <a:stretch/>
        </p:blipFill>
        <p:spPr>
          <a:xfrm>
            <a:off x="3028949" y="10"/>
            <a:ext cx="6120019" cy="6875809"/>
          </a:xfrm>
          <a:prstGeom prst="rect">
            <a:avLst/>
          </a:prstGeom>
        </p:spPr>
      </p:pic>
      <p:sp>
        <p:nvSpPr>
          <p:cNvPr id="29" name="Freeform: Shape 2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A307C26-9B9A-74D4-1676-9EF2A5BCEFAB}"/>
              </a:ext>
            </a:extLst>
          </p:cNvPr>
          <p:cNvSpPr>
            <a:spLocks noGrp="1"/>
          </p:cNvSpPr>
          <p:nvPr>
            <p:ph type="title"/>
          </p:nvPr>
        </p:nvSpPr>
        <p:spPr>
          <a:xfrm>
            <a:off x="400854" y="718030"/>
            <a:ext cx="2289220" cy="3531403"/>
          </a:xfrm>
        </p:spPr>
        <p:txBody>
          <a:bodyPr vert="horz" lIns="91440" tIns="45720" rIns="91440" bIns="45720" rtlCol="0" anchor="t">
            <a:normAutofit fontScale="90000"/>
          </a:bodyPr>
          <a:lstStyle/>
          <a:p>
            <a:pPr algn="r" defTabSz="914400">
              <a:lnSpc>
                <a:spcPct val="90000"/>
              </a:lnSpc>
            </a:pPr>
            <a:r>
              <a:rPr lang="en-US" sz="3200" dirty="0">
                <a:solidFill>
                  <a:srgbClr val="FF0000"/>
                </a:solidFill>
              </a:rPr>
              <a:t>Part (II) Model Comparison Approaches</a:t>
            </a:r>
            <a:br>
              <a:rPr lang="en-US" sz="3200" dirty="0">
                <a:solidFill>
                  <a:srgbClr val="FF0000"/>
                </a:solidFill>
              </a:rPr>
            </a:br>
            <a:br>
              <a:rPr lang="en-US" sz="3200" dirty="0">
                <a:solidFill>
                  <a:srgbClr val="FFFFFF"/>
                </a:solidFill>
              </a:rPr>
            </a:br>
            <a:r>
              <a:rPr lang="en-US" sz="3200" dirty="0">
                <a:solidFill>
                  <a:srgbClr val="FFFFFF"/>
                </a:solidFill>
              </a:rPr>
              <a:t>How to compare the different logistic models?</a:t>
            </a:r>
          </a:p>
        </p:txBody>
      </p:sp>
    </p:spTree>
    <p:extLst>
      <p:ext uri="{BB962C8B-B14F-4D97-AF65-F5344CB8AC3E}">
        <p14:creationId xmlns:p14="http://schemas.microsoft.com/office/powerpoint/2010/main" val="2091015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350041" y="2510341"/>
            <a:ext cx="2401025" cy="3387497"/>
          </a:xfrm>
        </p:spPr>
        <p:txBody>
          <a:bodyPr anchor="b">
            <a:normAutofit fontScale="90000"/>
          </a:bodyPr>
          <a:lstStyle/>
          <a:p>
            <a:pPr algn="r"/>
            <a:r>
              <a:rPr lang="en-US" sz="3500" dirty="0">
                <a:solidFill>
                  <a:srgbClr val="FFFFFF"/>
                </a:solidFill>
              </a:rPr>
              <a:t>Accurate Models of Housing Stress:</a:t>
            </a:r>
            <a:br>
              <a:rPr lang="en-US" sz="3500" dirty="0">
                <a:solidFill>
                  <a:srgbClr val="FFFFFF"/>
                </a:solidFill>
              </a:rPr>
            </a:br>
            <a:r>
              <a:rPr lang="en-US" sz="3500" dirty="0">
                <a:solidFill>
                  <a:srgbClr val="FFFFFF"/>
                </a:solidFill>
              </a:rPr>
              <a:t>How to compare different logistic models?</a:t>
            </a:r>
          </a:p>
        </p:txBody>
      </p:sp>
      <p:pic>
        <p:nvPicPr>
          <p:cNvPr id="5" name="Picture 4" descr="Wooden houses with one house standing out with its orange and red colour">
            <a:extLst>
              <a:ext uri="{FF2B5EF4-FFF2-40B4-BE49-F238E27FC236}">
                <a16:creationId xmlns:a16="http://schemas.microsoft.com/office/drawing/2014/main" id="{0C968096-2447-4DC4-43B0-3B1D0B7964C9}"/>
              </a:ext>
            </a:extLst>
          </p:cNvPr>
          <p:cNvPicPr>
            <a:picLocks noChangeAspect="1"/>
          </p:cNvPicPr>
          <p:nvPr/>
        </p:nvPicPr>
        <p:blipFill>
          <a:blip r:embed="rId2"/>
          <a:srcRect l="42145" r="28053" b="-1"/>
          <a:stretch/>
        </p:blipFill>
        <p:spPr>
          <a:xfrm>
            <a:off x="6082126" y="10"/>
            <a:ext cx="3061874" cy="6857990"/>
          </a:xfrm>
          <a:prstGeom prst="rect">
            <a:avLst/>
          </a:prstGeom>
        </p:spPr>
      </p:pic>
      <p:sp>
        <p:nvSpPr>
          <p:cNvPr id="3" name="Content Placeholder 2">
            <a:extLst>
              <a:ext uri="{FF2B5EF4-FFF2-40B4-BE49-F238E27FC236}">
                <a16:creationId xmlns:a16="http://schemas.microsoft.com/office/drawing/2014/main" id="{1CBCE72F-64E9-4A0E-97AE-0B7898FE71A7}"/>
              </a:ext>
            </a:extLst>
          </p:cNvPr>
          <p:cNvSpPr>
            <a:spLocks noGrp="1"/>
          </p:cNvSpPr>
          <p:nvPr>
            <p:ph idx="1"/>
          </p:nvPr>
        </p:nvSpPr>
        <p:spPr>
          <a:xfrm>
            <a:off x="3247054" y="242596"/>
            <a:ext cx="2696546" cy="6372808"/>
          </a:xfrm>
        </p:spPr>
        <p:txBody>
          <a:bodyPr>
            <a:normAutofit/>
          </a:bodyPr>
          <a:lstStyle/>
          <a:p>
            <a:r>
              <a:rPr lang="en-AU" sz="2400" dirty="0"/>
              <a:t>In the previous section we discussed the reasons for finding accurate models of housing stress.</a:t>
            </a:r>
            <a:br>
              <a:rPr lang="en-AU" sz="2400" dirty="0"/>
            </a:br>
            <a:endParaRPr lang="en-AU" sz="2400" dirty="0"/>
          </a:p>
          <a:p>
            <a:r>
              <a:rPr lang="en-AU" sz="2400" dirty="0"/>
              <a:t>In this section, we discuss how to compare different logistic models to ascertain which is most accurate.</a:t>
            </a:r>
          </a:p>
        </p:txBody>
      </p:sp>
    </p:spTree>
    <p:extLst>
      <p:ext uri="{BB962C8B-B14F-4D97-AF65-F5344CB8AC3E}">
        <p14:creationId xmlns:p14="http://schemas.microsoft.com/office/powerpoint/2010/main" val="3223871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F5F68AE-B090-3B75-9FEC-BD16DE0B3378}"/>
              </a:ext>
            </a:extLst>
          </p:cNvPr>
          <p:cNvSpPr>
            <a:spLocks noGrp="1"/>
          </p:cNvSpPr>
          <p:nvPr>
            <p:ph type="title"/>
          </p:nvPr>
        </p:nvSpPr>
        <p:spPr>
          <a:xfrm>
            <a:off x="332510" y="1683756"/>
            <a:ext cx="2443798" cy="2396359"/>
          </a:xfrm>
        </p:spPr>
        <p:txBody>
          <a:bodyPr anchor="b">
            <a:normAutofit/>
          </a:bodyPr>
          <a:lstStyle/>
          <a:p>
            <a:pPr algn="r"/>
            <a:r>
              <a:rPr lang="en-US" sz="3500" dirty="0">
                <a:solidFill>
                  <a:srgbClr val="FFFFFF"/>
                </a:solidFill>
              </a:rPr>
              <a:t>Module#2 Lecture#3</a:t>
            </a:r>
            <a:endParaRPr lang="en-AU" sz="3500" dirty="0">
              <a:solidFill>
                <a:srgbClr val="FFFFFF"/>
              </a:solidFill>
            </a:endParaRPr>
          </a:p>
        </p:txBody>
      </p:sp>
      <p:graphicFrame>
        <p:nvGraphicFramePr>
          <p:cNvPr id="5" name="Content Placeholder 2">
            <a:extLst>
              <a:ext uri="{FF2B5EF4-FFF2-40B4-BE49-F238E27FC236}">
                <a16:creationId xmlns:a16="http://schemas.microsoft.com/office/drawing/2014/main" id="{C43CB615-D64D-7365-BFF4-A2136A6CA816}"/>
              </a:ext>
            </a:extLst>
          </p:cNvPr>
          <p:cNvGraphicFramePr>
            <a:graphicFrameLocks noGrp="1"/>
          </p:cNvGraphicFramePr>
          <p:nvPr>
            <p:ph idx="1"/>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90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927823"/>
            <a:ext cx="3266449" cy="572504"/>
          </a:xfrm>
        </p:spPr>
        <p:txBody>
          <a:bodyPr anchor="b">
            <a:noAutofit/>
          </a:bodyPr>
          <a:lstStyle/>
          <a:p>
            <a:r>
              <a:rPr lang="en-AU" sz="4000" dirty="0"/>
              <a:t>Which Logistic Model is best?</a:t>
            </a:r>
          </a:p>
        </p:txBody>
      </p:sp>
      <p:sp>
        <p:nvSpPr>
          <p:cNvPr id="3" name="Content Placeholder 2"/>
          <p:cNvSpPr>
            <a:spLocks noGrp="1"/>
          </p:cNvSpPr>
          <p:nvPr>
            <p:ph idx="1"/>
          </p:nvPr>
        </p:nvSpPr>
        <p:spPr>
          <a:xfrm>
            <a:off x="461818" y="1701322"/>
            <a:ext cx="3373373" cy="4856495"/>
          </a:xfrm>
        </p:spPr>
        <p:txBody>
          <a:bodyPr anchor="t">
            <a:normAutofit fontScale="92500" lnSpcReduction="20000"/>
          </a:bodyPr>
          <a:lstStyle/>
          <a:p>
            <a:r>
              <a:rPr lang="en-US" sz="2700" dirty="0"/>
              <a:t>In the last lecture we augmented the base model of the first module (</a:t>
            </a:r>
            <a:r>
              <a:rPr lang="en-US" sz="2700" b="1" dirty="0">
                <a:solidFill>
                  <a:srgbClr val="0070C0"/>
                </a:solidFill>
              </a:rPr>
              <a:t>m0</a:t>
            </a:r>
            <a:r>
              <a:rPr lang="en-US" sz="2700" dirty="0"/>
              <a:t>) inspired by La Cava et al (2003) with various logistic models (</a:t>
            </a:r>
            <a:r>
              <a:rPr lang="en-US" sz="2700" b="1" dirty="0">
                <a:solidFill>
                  <a:srgbClr val="0070C0"/>
                </a:solidFill>
              </a:rPr>
              <a:t>m1</a:t>
            </a:r>
            <a:r>
              <a:rPr lang="en-US" sz="2700" dirty="0"/>
              <a:t> to </a:t>
            </a:r>
            <a:r>
              <a:rPr lang="en-US" sz="2700" b="1" dirty="0">
                <a:solidFill>
                  <a:srgbClr val="0070C0"/>
                </a:solidFill>
              </a:rPr>
              <a:t>m4</a:t>
            </a:r>
            <a:r>
              <a:rPr lang="en-US" sz="2700" dirty="0"/>
              <a:t>) that use Financial Margin  of Bilston et al (2014).</a:t>
            </a:r>
          </a:p>
          <a:p>
            <a:r>
              <a:rPr lang="en-US" sz="2700" dirty="0"/>
              <a:t>In this lecture we compare the logistic models and try to ascertain which is best.</a:t>
            </a:r>
          </a:p>
          <a:p>
            <a:endParaRPr lang="en-US" sz="1700" dirty="0"/>
          </a:p>
        </p:txBody>
      </p:sp>
      <p:pic>
        <p:nvPicPr>
          <p:cNvPr id="5" name="Picture 4" descr="Light bulb on yellow background with sketched light beams and cord">
            <a:extLst>
              <a:ext uri="{FF2B5EF4-FFF2-40B4-BE49-F238E27FC236}">
                <a16:creationId xmlns:a16="http://schemas.microsoft.com/office/drawing/2014/main" id="{460F0591-BED0-BACE-E8AA-586F03039754}"/>
              </a:ext>
            </a:extLst>
          </p:cNvPr>
          <p:cNvPicPr>
            <a:picLocks noChangeAspect="1"/>
          </p:cNvPicPr>
          <p:nvPr/>
        </p:nvPicPr>
        <p:blipFill rotWithShape="1">
          <a:blip r:embed="rId2"/>
          <a:srcRect l="51629" r="7371"/>
          <a:stretch/>
        </p:blipFill>
        <p:spPr>
          <a:xfrm>
            <a:off x="4572000" y="10"/>
            <a:ext cx="4571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2135" y="3792161"/>
            <a:ext cx="1559464" cy="4579735"/>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580" y="-3760"/>
            <a:ext cx="1632418"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572000" y="5502302"/>
            <a:ext cx="4579735"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0169" y="2939627"/>
            <a:ext cx="2372181"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A6154B-73CB-428C-579F-DDB6CDCF4CDE}"/>
              </a:ext>
            </a:extLst>
          </p:cNvPr>
          <p:cNvSpPr>
            <a:spLocks noGrp="1"/>
          </p:cNvSpPr>
          <p:nvPr>
            <p:ph type="title"/>
          </p:nvPr>
        </p:nvSpPr>
        <p:spPr>
          <a:xfrm>
            <a:off x="1028697" y="348865"/>
            <a:ext cx="7533018" cy="877729"/>
          </a:xfrm>
        </p:spPr>
        <p:txBody>
          <a:bodyPr anchor="ctr">
            <a:normAutofit/>
          </a:bodyPr>
          <a:lstStyle/>
          <a:p>
            <a:r>
              <a:rPr lang="en-US" sz="3500">
                <a:solidFill>
                  <a:srgbClr val="FFFFFF"/>
                </a:solidFill>
              </a:rPr>
              <a:t>How to Compare Logistic Models</a:t>
            </a:r>
            <a:endParaRPr lang="en-AU" sz="3500">
              <a:solidFill>
                <a:srgbClr val="FFFFFF"/>
              </a:solidFill>
            </a:endParaRPr>
          </a:p>
        </p:txBody>
      </p:sp>
      <p:graphicFrame>
        <p:nvGraphicFramePr>
          <p:cNvPr id="5" name="Content Placeholder 2">
            <a:extLst>
              <a:ext uri="{FF2B5EF4-FFF2-40B4-BE49-F238E27FC236}">
                <a16:creationId xmlns:a16="http://schemas.microsoft.com/office/drawing/2014/main" id="{327E0D08-367D-3D1C-BEE2-1F456892944F}"/>
              </a:ext>
            </a:extLst>
          </p:cNvPr>
          <p:cNvGraphicFramePr>
            <a:graphicFrameLocks noGrp="1"/>
          </p:cNvGraphicFramePr>
          <p:nvPr>
            <p:ph idx="1"/>
            <p:extLst>
              <p:ext uri="{D42A27DB-BD31-4B8C-83A1-F6EECF244321}">
                <p14:modId xmlns:p14="http://schemas.microsoft.com/office/powerpoint/2010/main" val="118075044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6850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986118" y="735106"/>
            <a:ext cx="7540322"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(1) Information Criterion to evaluate logistic models</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265838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A black umbrella over a piggybank">
            <a:extLst>
              <a:ext uri="{FF2B5EF4-FFF2-40B4-BE49-F238E27FC236}">
                <a16:creationId xmlns:a16="http://schemas.microsoft.com/office/drawing/2014/main" id="{437F8721-3348-88F2-686B-8B4E27B8398D}"/>
              </a:ext>
            </a:extLst>
          </p:cNvPr>
          <p:cNvPicPr>
            <a:picLocks noChangeAspect="1"/>
          </p:cNvPicPr>
          <p:nvPr/>
        </p:nvPicPr>
        <p:blipFill rotWithShape="1">
          <a:blip r:embed="rId2">
            <a:alphaModFix amt="60000"/>
          </a:blip>
          <a:srcRect t="6832"/>
          <a:stretch/>
        </p:blipFill>
        <p:spPr>
          <a:xfrm>
            <a:off x="20" y="10"/>
            <a:ext cx="9143980" cy="6857990"/>
          </a:xfrm>
          <a:prstGeom prst="rect">
            <a:avLst/>
          </a:prstGeom>
        </p:spPr>
      </p:pic>
      <p:sp>
        <p:nvSpPr>
          <p:cNvPr id="2" name="Title 1"/>
          <p:cNvSpPr>
            <a:spLocks noGrp="1"/>
          </p:cNvSpPr>
          <p:nvPr>
            <p:ph type="ctrTitle"/>
          </p:nvPr>
        </p:nvSpPr>
        <p:spPr>
          <a:xfrm>
            <a:off x="898635" y="1122363"/>
            <a:ext cx="7346728" cy="2220775"/>
          </a:xfrm>
        </p:spPr>
        <p:txBody>
          <a:bodyPr>
            <a:normAutofit fontScale="90000"/>
          </a:bodyPr>
          <a:lstStyle/>
          <a:p>
            <a:r>
              <a:rPr lang="en-US" sz="4500" dirty="0">
                <a:solidFill>
                  <a:srgbClr val="FF99CC"/>
                </a:solidFill>
              </a:rPr>
              <a:t>ETF5560 Module 2 Lecture 3 </a:t>
            </a:r>
            <a:br>
              <a:rPr lang="en-US" sz="4500" dirty="0">
                <a:solidFill>
                  <a:srgbClr val="FF99CC"/>
                </a:solidFill>
              </a:rPr>
            </a:br>
            <a:r>
              <a:rPr lang="en-US" sz="4500" dirty="0">
                <a:solidFill>
                  <a:srgbClr val="FFFF00"/>
                </a:solidFill>
              </a:rPr>
              <a:t>Estimating Household Financial Stress: </a:t>
            </a:r>
            <a:r>
              <a:rPr lang="en-US" sz="4500" b="1" dirty="0">
                <a:solidFill>
                  <a:srgbClr val="FF0000"/>
                </a:solidFill>
                <a:effectLst>
                  <a:outerShdw blurRad="38100" dist="38100" dir="2700000" algn="tl">
                    <a:srgbClr val="000000">
                      <a:alpha val="43137"/>
                    </a:srgbClr>
                  </a:outerShdw>
                </a:effectLst>
              </a:rPr>
              <a:t>Comparing Models</a:t>
            </a:r>
          </a:p>
        </p:txBody>
      </p:sp>
      <p:sp>
        <p:nvSpPr>
          <p:cNvPr id="3" name="Subtitle 2"/>
          <p:cNvSpPr>
            <a:spLocks noGrp="1"/>
          </p:cNvSpPr>
          <p:nvPr>
            <p:ph type="subTitle" idx="1"/>
          </p:nvPr>
        </p:nvSpPr>
        <p:spPr>
          <a:xfrm>
            <a:off x="213064" y="3221890"/>
            <a:ext cx="8780016" cy="2057043"/>
          </a:xfrm>
        </p:spPr>
        <p:txBody>
          <a:bodyPr>
            <a:noAutofit/>
          </a:bodyPr>
          <a:lstStyle/>
          <a:p>
            <a:pPr>
              <a:lnSpc>
                <a:spcPct val="90000"/>
              </a:lnSpc>
            </a:pPr>
            <a:r>
              <a:rPr lang="en-US" sz="2800" dirty="0">
                <a:solidFill>
                  <a:srgbClr val="FFFFFF"/>
                </a:solidFill>
              </a:rPr>
              <a:t>Stress Testing the Australian Household Sector using the HILDA Survey </a:t>
            </a:r>
            <a:br>
              <a:rPr lang="en-US" sz="2000" dirty="0">
                <a:solidFill>
                  <a:srgbClr val="FFFFFF"/>
                </a:solidFill>
              </a:rPr>
            </a:br>
            <a:r>
              <a:rPr lang="en-US" sz="2000" dirty="0">
                <a:solidFill>
                  <a:srgbClr val="FFFFFF"/>
                </a:solidFill>
              </a:rPr>
              <a:t>by </a:t>
            </a:r>
            <a:r>
              <a:rPr lang="en-US" sz="2000" dirty="0" err="1">
                <a:solidFill>
                  <a:srgbClr val="FFFFFF"/>
                </a:solidFill>
              </a:rPr>
              <a:t>Bilsoton</a:t>
            </a:r>
            <a:r>
              <a:rPr lang="en-US" sz="2000" dirty="0">
                <a:solidFill>
                  <a:srgbClr val="FFFFFF"/>
                </a:solidFill>
              </a:rPr>
              <a:t> et al (2015) </a:t>
            </a:r>
          </a:p>
          <a:p>
            <a:pPr>
              <a:lnSpc>
                <a:spcPct val="90000"/>
              </a:lnSpc>
            </a:pPr>
            <a:r>
              <a:rPr lang="en-US" sz="4000" dirty="0">
                <a:solidFill>
                  <a:srgbClr val="FFFFFF"/>
                </a:solidFill>
              </a:rPr>
              <a:t>-V-</a:t>
            </a:r>
          </a:p>
          <a:p>
            <a:pPr>
              <a:lnSpc>
                <a:spcPct val="90000"/>
              </a:lnSpc>
            </a:pPr>
            <a:r>
              <a:rPr lang="en-US" sz="2800" dirty="0">
                <a:solidFill>
                  <a:srgbClr val="FFFFFF"/>
                </a:solidFill>
              </a:rPr>
              <a:t>A Tale of Two Surveys: Household Debt and Financial Constraints in Australia</a:t>
            </a:r>
          </a:p>
          <a:p>
            <a:pPr>
              <a:lnSpc>
                <a:spcPct val="90000"/>
              </a:lnSpc>
            </a:pPr>
            <a:r>
              <a:rPr lang="en-US" sz="2000" dirty="0">
                <a:solidFill>
                  <a:srgbClr val="FFFFFF"/>
                </a:solidFill>
              </a:rPr>
              <a:t>By La Cava et al (2003)</a:t>
            </a:r>
          </a:p>
          <a:p>
            <a:pPr>
              <a:lnSpc>
                <a:spcPct val="90000"/>
              </a:lnSpc>
            </a:pPr>
            <a:r>
              <a:rPr lang="en-US" sz="2000" dirty="0">
                <a:solidFill>
                  <a:srgbClr val="FFFFFF"/>
                </a:solidFill>
              </a:rPr>
              <a:t>Presented by: Associate Professor Paul Lajbcygier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1500"/>
                                  </p:stCondLst>
                                  <p:iterate>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7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(A) Akaike Information Criterion (AIC)</a:t>
            </a:r>
          </a:p>
        </p:txBody>
      </p:sp>
      <p:sp>
        <p:nvSpPr>
          <p:cNvPr id="20" name="Content Placeholder 2"/>
          <p:cNvSpPr>
            <a:spLocks noGrp="1"/>
          </p:cNvSpPr>
          <p:nvPr>
            <p:ph idx="1"/>
          </p:nvPr>
        </p:nvSpPr>
        <p:spPr>
          <a:xfrm>
            <a:off x="3607694" y="649480"/>
            <a:ext cx="4916510" cy="5546047"/>
          </a:xfrm>
        </p:spPr>
        <p:txBody>
          <a:bodyPr anchor="ctr">
            <a:normAutofit/>
          </a:bodyPr>
          <a:lstStyle/>
          <a:p>
            <a:r>
              <a:rPr lang="en-US" sz="1700"/>
              <a:t>• AIC is a measure of the relative quality of a statistical model for a given set of data.</a:t>
            </a:r>
          </a:p>
          <a:p>
            <a:r>
              <a:rPr lang="en-US" sz="1700"/>
              <a:t>• It balances model fit and complexity:</a:t>
            </a:r>
          </a:p>
          <a:p>
            <a:r>
              <a:rPr lang="en-US" sz="1700"/>
              <a:t>  - Penalizes the number of parameters to avoid overfitting.</a:t>
            </a:r>
          </a:p>
          <a:p>
            <a:r>
              <a:rPr lang="en-US" sz="1700"/>
              <a:t>• Formula: AIC = 2k - 2ln(L)</a:t>
            </a:r>
          </a:p>
          <a:p>
            <a:r>
              <a:rPr lang="en-US" sz="1700"/>
              <a:t>  - k = number of parameters in the model</a:t>
            </a:r>
          </a:p>
          <a:p>
            <a:r>
              <a:rPr lang="en-US" sz="1700"/>
              <a:t>  - L = likelihood of the model</a:t>
            </a:r>
          </a:p>
          <a:p>
            <a:r>
              <a:rPr lang="en-US" sz="1700"/>
              <a:t>• Lower AIC values indicate a better model fit.</a:t>
            </a:r>
          </a:p>
          <a:p>
            <a:r>
              <a:rPr lang="en-US" sz="1700"/>
              <a:t>• In logistic regression, AIC helps in model selection by comparing different models.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r>
              <a:rPr lang="en-AU" sz="3500" dirty="0">
                <a:solidFill>
                  <a:srgbClr val="FFFFFF"/>
                </a:solidFill>
              </a:rPr>
              <a:t>(B) Bayesian Information Criterion (BIC)</a:t>
            </a:r>
          </a:p>
        </p:txBody>
      </p:sp>
      <p:sp>
        <p:nvSpPr>
          <p:cNvPr id="3" name="Content Placeholder 2"/>
          <p:cNvSpPr>
            <a:spLocks noGrp="1"/>
          </p:cNvSpPr>
          <p:nvPr>
            <p:ph idx="1"/>
          </p:nvPr>
        </p:nvSpPr>
        <p:spPr>
          <a:xfrm>
            <a:off x="4877368" y="649480"/>
            <a:ext cx="3646835" cy="5546047"/>
          </a:xfrm>
        </p:spPr>
        <p:txBody>
          <a:bodyPr anchor="ctr">
            <a:normAutofit/>
          </a:bodyPr>
          <a:lstStyle/>
          <a:p>
            <a:r>
              <a:rPr lang="en-US" sz="1700"/>
              <a:t>• BIC is another criterion for model selection among a finite set of models.</a:t>
            </a:r>
          </a:p>
          <a:p>
            <a:r>
              <a:rPr lang="en-US" sz="1700"/>
              <a:t>• It also balances model fit and complexity but with a different penalty:</a:t>
            </a:r>
          </a:p>
          <a:p>
            <a:r>
              <a:rPr lang="en-US" sz="1700"/>
              <a:t>  - Penalizes the number of parameters more strongly than AIC.</a:t>
            </a:r>
          </a:p>
          <a:p>
            <a:r>
              <a:rPr lang="en-US" sz="1700"/>
              <a:t>• Formula: BIC = ln(n)k - 2ln(L)</a:t>
            </a:r>
          </a:p>
          <a:p>
            <a:r>
              <a:rPr lang="en-US" sz="1700"/>
              <a:t>  - n = number of observations</a:t>
            </a:r>
          </a:p>
          <a:p>
            <a:r>
              <a:rPr lang="en-US" sz="1700"/>
              <a:t>  - k = number of parameters in the model</a:t>
            </a:r>
          </a:p>
          <a:p>
            <a:r>
              <a:rPr lang="en-US" sz="1700"/>
              <a:t>  - L = likelihood of the model</a:t>
            </a:r>
          </a:p>
          <a:p>
            <a:r>
              <a:rPr lang="en-US" sz="1700"/>
              <a:t>• Lower BIC values indicate a better model fit.</a:t>
            </a:r>
          </a:p>
          <a:p>
            <a:r>
              <a:rPr lang="en-US" sz="1700"/>
              <a:t>• In logistic regression, BIC is useful for selecting the best model by considering both fit and simplicity.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1802" y="291201"/>
            <a:ext cx="5463805" cy="741063"/>
          </a:xfrm>
        </p:spPr>
        <p:txBody>
          <a:bodyPr anchor="b">
            <a:noAutofit/>
          </a:bodyPr>
          <a:lstStyle/>
          <a:p>
            <a:r>
              <a:rPr lang="en-AU" sz="4000" b="1" dirty="0">
                <a:solidFill>
                  <a:srgbClr val="0070C0"/>
                </a:solidFill>
                <a:effectLst>
                  <a:outerShdw blurRad="38100" dist="38100" dir="2700000" algn="tl">
                    <a:srgbClr val="000000">
                      <a:alpha val="43137"/>
                    </a:srgbClr>
                  </a:outerShdw>
                </a:effectLst>
              </a:rPr>
              <a:t>Comparison of AIC/BIC</a:t>
            </a:r>
          </a:p>
        </p:txBody>
      </p:sp>
      <p:sp>
        <p:nvSpPr>
          <p:cNvPr id="3" name="Content Placeholder 2"/>
          <p:cNvSpPr>
            <a:spLocks noGrp="1"/>
          </p:cNvSpPr>
          <p:nvPr>
            <p:ph idx="1"/>
          </p:nvPr>
        </p:nvSpPr>
        <p:spPr>
          <a:xfrm>
            <a:off x="585608" y="1032264"/>
            <a:ext cx="4195644" cy="5534535"/>
          </a:xfrm>
        </p:spPr>
        <p:txBody>
          <a:bodyPr anchor="t">
            <a:noAutofit/>
          </a:bodyPr>
          <a:lstStyle/>
          <a:p>
            <a:pPr marL="0" indent="0">
              <a:lnSpc>
                <a:spcPct val="90000"/>
              </a:lnSpc>
              <a:buNone/>
            </a:pPr>
            <a:r>
              <a:rPr lang="en-US" sz="2400" b="1" dirty="0">
                <a:solidFill>
                  <a:srgbClr val="0070C0"/>
                </a:solidFill>
              </a:rPr>
              <a:t>Differences:</a:t>
            </a:r>
          </a:p>
          <a:p>
            <a:pPr marL="0" indent="0">
              <a:lnSpc>
                <a:spcPct val="90000"/>
              </a:lnSpc>
              <a:buNone/>
            </a:pPr>
            <a:r>
              <a:rPr lang="en-US" sz="1600" dirty="0"/>
              <a:t>AIC focuses on finding the model that best explains the data with a trade-off between fit and complexity.</a:t>
            </a:r>
          </a:p>
          <a:p>
            <a:pPr marL="0" indent="0">
              <a:lnSpc>
                <a:spcPct val="90000"/>
              </a:lnSpc>
              <a:buNone/>
            </a:pPr>
            <a:r>
              <a:rPr lang="en-US" sz="1600" dirty="0"/>
              <a:t>BIC penalizes complexity more strongly, favoring simpler models especially when sample size is large.</a:t>
            </a:r>
          </a:p>
          <a:p>
            <a:pPr marL="0" indent="0">
              <a:lnSpc>
                <a:spcPct val="90000"/>
              </a:lnSpc>
              <a:buNone/>
            </a:pPr>
            <a:r>
              <a:rPr lang="en-US" sz="2400" b="1" dirty="0">
                <a:solidFill>
                  <a:srgbClr val="0070C0"/>
                </a:solidFill>
              </a:rPr>
              <a:t>Benefits of AIC:</a:t>
            </a:r>
          </a:p>
          <a:p>
            <a:pPr marL="0" indent="0">
              <a:lnSpc>
                <a:spcPct val="90000"/>
              </a:lnSpc>
              <a:buNone/>
            </a:pPr>
            <a:r>
              <a:rPr lang="en-US" sz="1600" dirty="0"/>
              <a:t>More suitable for predictive accuracy.</a:t>
            </a:r>
          </a:p>
          <a:p>
            <a:pPr marL="0" indent="0">
              <a:lnSpc>
                <a:spcPct val="90000"/>
              </a:lnSpc>
              <a:buNone/>
            </a:pPr>
            <a:r>
              <a:rPr lang="en-US" sz="1600" dirty="0"/>
              <a:t>Often preferred in a smaller sample size context.</a:t>
            </a:r>
          </a:p>
          <a:p>
            <a:pPr marL="0" indent="0">
              <a:lnSpc>
                <a:spcPct val="90000"/>
              </a:lnSpc>
              <a:buNone/>
            </a:pPr>
            <a:r>
              <a:rPr lang="en-US" sz="2400" b="1" dirty="0">
                <a:solidFill>
                  <a:srgbClr val="0070C0"/>
                </a:solidFill>
              </a:rPr>
              <a:t>Benefits of BIC:</a:t>
            </a:r>
          </a:p>
          <a:p>
            <a:pPr marL="0" indent="0">
              <a:lnSpc>
                <a:spcPct val="90000"/>
              </a:lnSpc>
              <a:buNone/>
            </a:pPr>
            <a:r>
              <a:rPr lang="en-US" sz="1600" dirty="0"/>
              <a:t>More suitable when the goal is model selection with a focus on simplicity.</a:t>
            </a:r>
          </a:p>
          <a:p>
            <a:pPr marL="0" indent="0">
              <a:lnSpc>
                <a:spcPct val="90000"/>
              </a:lnSpc>
              <a:buNone/>
            </a:pPr>
            <a:r>
              <a:rPr lang="en-US" sz="1600" dirty="0"/>
              <a:t>Tends to select the true model as sample size increases.</a:t>
            </a:r>
          </a:p>
          <a:p>
            <a:pPr marL="0" indent="0">
              <a:lnSpc>
                <a:spcPct val="90000"/>
              </a:lnSpc>
              <a:buNone/>
            </a:pPr>
            <a:r>
              <a:rPr lang="en-US" sz="2400" b="1" dirty="0">
                <a:solidFill>
                  <a:srgbClr val="0070C0"/>
                </a:solidFill>
              </a:rPr>
              <a:t>Use Case:</a:t>
            </a:r>
          </a:p>
          <a:p>
            <a:pPr marL="0" indent="0">
              <a:lnSpc>
                <a:spcPct val="90000"/>
              </a:lnSpc>
              <a:buNone/>
            </a:pPr>
            <a:r>
              <a:rPr lang="en-US" sz="1600" dirty="0"/>
              <a:t>AIC is useful when prioritizing prediction and less overfitting.</a:t>
            </a:r>
          </a:p>
          <a:p>
            <a:pPr marL="0" indent="0">
              <a:lnSpc>
                <a:spcPct val="90000"/>
              </a:lnSpc>
              <a:buNone/>
            </a:pPr>
            <a:r>
              <a:rPr lang="en-US" sz="1600" dirty="0"/>
              <a:t>BIC is beneficial for simpler models and when the number of observations is large.</a:t>
            </a: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Three arrows on bullseye">
            <a:extLst>
              <a:ext uri="{FF2B5EF4-FFF2-40B4-BE49-F238E27FC236}">
                <a16:creationId xmlns:a16="http://schemas.microsoft.com/office/drawing/2014/main" id="{A7CED7F1-BCF9-86ED-B524-68A3F1EC01E3}"/>
              </a:ext>
            </a:extLst>
          </p:cNvPr>
          <p:cNvPicPr>
            <a:picLocks noChangeAspect="1"/>
          </p:cNvPicPr>
          <p:nvPr/>
        </p:nvPicPr>
        <p:blipFill rotWithShape="1">
          <a:blip r:embed="rId2"/>
          <a:srcRect t="38046"/>
          <a:stretch/>
        </p:blipFill>
        <p:spPr>
          <a:xfrm>
            <a:off x="4799142" y="2521528"/>
            <a:ext cx="4347341" cy="1764146"/>
          </a:xfrm>
          <a:prstGeom prst="rect">
            <a:avLst/>
          </a:prstGeom>
        </p:spPr>
      </p:pic>
    </p:spTree>
    <p:extLst>
      <p:ext uri="{BB962C8B-B14F-4D97-AF65-F5344CB8AC3E}">
        <p14:creationId xmlns:p14="http://schemas.microsoft.com/office/powerpoint/2010/main" val="398883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986118" y="735106"/>
            <a:ext cx="7540322"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(2) Confusion matrices</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229524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619797" y="586855"/>
            <a:ext cx="3172575" cy="3387497"/>
          </a:xfrm>
        </p:spPr>
        <p:txBody>
          <a:bodyPr anchor="b">
            <a:normAutofit/>
          </a:bodyPr>
          <a:lstStyle/>
          <a:p>
            <a:pPr algn="r"/>
            <a:r>
              <a:rPr lang="en-AU" sz="3500">
                <a:solidFill>
                  <a:srgbClr val="FFFFFF"/>
                </a:solidFill>
              </a:rPr>
              <a:t>Basic Concepts</a:t>
            </a:r>
          </a:p>
        </p:txBody>
      </p:sp>
      <p:sp>
        <p:nvSpPr>
          <p:cNvPr id="3" name="Content Placeholder 2"/>
          <p:cNvSpPr>
            <a:spLocks noGrp="1"/>
          </p:cNvSpPr>
          <p:nvPr>
            <p:ph idx="1"/>
          </p:nvPr>
        </p:nvSpPr>
        <p:spPr>
          <a:xfrm>
            <a:off x="4747492" y="332510"/>
            <a:ext cx="3870036" cy="6023842"/>
          </a:xfrm>
        </p:spPr>
        <p:txBody>
          <a:bodyPr anchor="ctr">
            <a:normAutofit lnSpcReduction="10000"/>
          </a:bodyPr>
          <a:lstStyle/>
          <a:p>
            <a:r>
              <a:rPr lang="en-US" sz="2000" dirty="0"/>
              <a:t>The </a:t>
            </a:r>
            <a:r>
              <a:rPr lang="en-US" sz="2000" b="1" dirty="0">
                <a:solidFill>
                  <a:srgbClr val="0070C0"/>
                </a:solidFill>
              </a:rPr>
              <a:t>Confusion Matrix </a:t>
            </a:r>
            <a:r>
              <a:rPr lang="en-US" sz="2000" dirty="0"/>
              <a:t>is a table that contains information about the performance of a predictor such as that of a logistic model.</a:t>
            </a:r>
          </a:p>
          <a:p>
            <a:endParaRPr lang="en-US" sz="2000" dirty="0"/>
          </a:p>
          <a:p>
            <a:r>
              <a:rPr lang="en-US" sz="2000" dirty="0"/>
              <a:t>It is much more information than just the accuracy of the predictor. It also provides information about where the predictor </a:t>
            </a:r>
            <a:r>
              <a:rPr lang="en-US" sz="2000" b="1" dirty="0">
                <a:solidFill>
                  <a:srgbClr val="FF0000"/>
                </a:solidFill>
              </a:rPr>
              <a:t>does not perform well</a:t>
            </a:r>
            <a:r>
              <a:rPr lang="en-US" sz="2000" dirty="0"/>
              <a:t>.</a:t>
            </a:r>
            <a:br>
              <a:rPr lang="en-US" sz="2000" dirty="0"/>
            </a:br>
            <a:endParaRPr lang="en-US" sz="2000" dirty="0"/>
          </a:p>
          <a:p>
            <a:r>
              <a:rPr lang="en-US" sz="2000" dirty="0"/>
              <a:t>This is particularly important when the data is </a:t>
            </a:r>
            <a:r>
              <a:rPr lang="en-US" sz="2000" b="1" dirty="0">
                <a:solidFill>
                  <a:srgbClr val="0070C0"/>
                </a:solidFill>
              </a:rPr>
              <a:t>unbalanced</a:t>
            </a:r>
            <a:r>
              <a:rPr lang="en-US" sz="2000" dirty="0"/>
              <a:t>, such as with the housing financial stress data where there are many more households not in financial stress than there are those in financial stress.</a:t>
            </a:r>
          </a:p>
        </p:txBody>
      </p:sp>
    </p:spTree>
    <p:extLst>
      <p:ext uri="{BB962C8B-B14F-4D97-AF65-F5344CB8AC3E}">
        <p14:creationId xmlns:p14="http://schemas.microsoft.com/office/powerpoint/2010/main" val="3486989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7CADF-DBCB-67FD-D2F4-D9BE63543F89}"/>
              </a:ext>
            </a:extLst>
          </p:cNvPr>
          <p:cNvSpPr>
            <a:spLocks noGrp="1"/>
          </p:cNvSpPr>
          <p:nvPr>
            <p:ph type="title"/>
          </p:nvPr>
        </p:nvSpPr>
        <p:spPr>
          <a:xfrm>
            <a:off x="1028699" y="5510253"/>
            <a:ext cx="7421963" cy="1033669"/>
          </a:xfrm>
        </p:spPr>
        <p:txBody>
          <a:bodyPr>
            <a:normAutofit fontScale="90000"/>
          </a:bodyPr>
          <a:lstStyle/>
          <a:p>
            <a:r>
              <a:rPr lang="en-US" sz="3500" dirty="0">
                <a:solidFill>
                  <a:srgbClr val="FFFFFF"/>
                </a:solidFill>
              </a:rPr>
              <a:t>A brief introduction to the Confusion Matrix?</a:t>
            </a:r>
            <a:endParaRPr lang="en-AU" sz="3500" dirty="0">
              <a:solidFill>
                <a:srgbClr val="FFFFFF"/>
              </a:solidFill>
            </a:endParaRPr>
          </a:p>
        </p:txBody>
      </p:sp>
      <p:pic>
        <p:nvPicPr>
          <p:cNvPr id="4" name="Online Media 3" title="What is a Confusion Matrix?">
            <a:hlinkClick r:id="" action="ppaction://media"/>
            <a:extLst>
              <a:ext uri="{FF2B5EF4-FFF2-40B4-BE49-F238E27FC236}">
                <a16:creationId xmlns:a16="http://schemas.microsoft.com/office/drawing/2014/main" id="{A1F60BEE-1E90-06B0-BED9-A5DA2CBCE0F0}"/>
              </a:ext>
            </a:extLst>
          </p:cNvPr>
          <p:cNvPicPr>
            <a:picLocks noRot="1" noChangeAspect="1"/>
          </p:cNvPicPr>
          <p:nvPr>
            <a:videoFile r:link="rId1"/>
          </p:nvPr>
        </p:nvPicPr>
        <p:blipFill>
          <a:blip r:embed="rId3"/>
          <a:stretch>
            <a:fillRect/>
          </a:stretch>
        </p:blipFill>
        <p:spPr>
          <a:xfrm>
            <a:off x="744190" y="626675"/>
            <a:ext cx="7706472" cy="4354157"/>
          </a:xfrm>
          <a:prstGeom prst="rect">
            <a:avLst/>
          </a:prstGeom>
        </p:spPr>
      </p:pic>
    </p:spTree>
    <p:extLst>
      <p:ext uri="{BB962C8B-B14F-4D97-AF65-F5344CB8AC3E}">
        <p14:creationId xmlns:p14="http://schemas.microsoft.com/office/powerpoint/2010/main" val="24346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2222" y="260043"/>
            <a:ext cx="4050608" cy="587324"/>
          </a:xfrm>
        </p:spPr>
        <p:txBody>
          <a:bodyPr anchor="b">
            <a:noAutofit/>
          </a:bodyPr>
          <a:lstStyle/>
          <a:p>
            <a:r>
              <a:rPr lang="en-AU" sz="2800" b="1" dirty="0">
                <a:solidFill>
                  <a:srgbClr val="0070C0"/>
                </a:solidFill>
                <a:effectLst>
                  <a:outerShdw blurRad="38100" dist="38100" dir="2700000" algn="tl">
                    <a:srgbClr val="000000">
                      <a:alpha val="43137"/>
                    </a:srgbClr>
                  </a:outerShdw>
                </a:effectLst>
              </a:rPr>
              <a:t>Basic Definitions</a:t>
            </a:r>
            <a:br>
              <a:rPr lang="en-AU" sz="1800" dirty="0"/>
            </a:br>
            <a:r>
              <a:rPr lang="en-AU" sz="1800" b="1" dirty="0">
                <a:solidFill>
                  <a:srgbClr val="00B050"/>
                </a:solidFill>
              </a:rPr>
              <a:t>Positive:</a:t>
            </a:r>
            <a:r>
              <a:rPr lang="en-AU" sz="1800" dirty="0"/>
              <a:t> is a household in financial stress</a:t>
            </a:r>
          </a:p>
        </p:txBody>
      </p:sp>
      <p:sp>
        <p:nvSpPr>
          <p:cNvPr id="3" name="Content Placeholder 2"/>
          <p:cNvSpPr>
            <a:spLocks noGrp="1"/>
          </p:cNvSpPr>
          <p:nvPr>
            <p:ph idx="1"/>
          </p:nvPr>
        </p:nvSpPr>
        <p:spPr>
          <a:xfrm>
            <a:off x="311786" y="847367"/>
            <a:ext cx="5781675" cy="4953946"/>
          </a:xfrm>
        </p:spPr>
        <p:txBody>
          <a:bodyPr>
            <a:noAutofit/>
          </a:bodyPr>
          <a:lstStyle/>
          <a:p>
            <a:pPr>
              <a:lnSpc>
                <a:spcPct val="90000"/>
              </a:lnSpc>
            </a:pPr>
            <a:r>
              <a:rPr lang="en-US" sz="1800" b="1" dirty="0">
                <a:solidFill>
                  <a:srgbClr val="0070C0"/>
                </a:solidFill>
              </a:rPr>
              <a:t>True Positives (TP): </a:t>
            </a:r>
            <a:br>
              <a:rPr lang="en-US" sz="1800" b="1" dirty="0">
                <a:solidFill>
                  <a:srgbClr val="0070C0"/>
                </a:solidFill>
              </a:rPr>
            </a:br>
            <a:br>
              <a:rPr lang="en-US" sz="1600" dirty="0"/>
            </a:br>
            <a:r>
              <a:rPr lang="en-US" sz="1600" dirty="0"/>
              <a:t>The number of instances that are correctly predicted as positive. </a:t>
            </a:r>
            <a:r>
              <a:rPr lang="en-US" sz="1600" dirty="0">
                <a:solidFill>
                  <a:srgbClr val="FF0000"/>
                </a:solidFill>
              </a:rPr>
              <a:t>Example:</a:t>
            </a:r>
            <a:r>
              <a:rPr lang="en-US" sz="1600" dirty="0"/>
              <a:t> The model correctly identifies a household in financial stress.</a:t>
            </a:r>
          </a:p>
          <a:p>
            <a:pPr>
              <a:lnSpc>
                <a:spcPct val="90000"/>
              </a:lnSpc>
            </a:pPr>
            <a:endParaRPr lang="en-US" sz="1600" dirty="0"/>
          </a:p>
          <a:p>
            <a:pPr>
              <a:lnSpc>
                <a:spcPct val="90000"/>
              </a:lnSpc>
            </a:pPr>
            <a:r>
              <a:rPr lang="en-US" sz="1800" b="1" dirty="0">
                <a:solidFill>
                  <a:srgbClr val="0070C0"/>
                </a:solidFill>
              </a:rPr>
              <a:t>True Negatives (TN): </a:t>
            </a:r>
            <a:br>
              <a:rPr lang="en-US" sz="1800" b="1" dirty="0">
                <a:solidFill>
                  <a:srgbClr val="0070C0"/>
                </a:solidFill>
              </a:rPr>
            </a:br>
            <a:br>
              <a:rPr lang="en-US" sz="1600" dirty="0"/>
            </a:br>
            <a:r>
              <a:rPr lang="en-US" sz="1600" dirty="0"/>
              <a:t>The number of instances that are correctly predicted as negative. </a:t>
            </a:r>
            <a:r>
              <a:rPr lang="en-US" sz="1600" dirty="0">
                <a:solidFill>
                  <a:srgbClr val="FF0000"/>
                </a:solidFill>
              </a:rPr>
              <a:t>Example: </a:t>
            </a:r>
            <a:r>
              <a:rPr lang="en-US" sz="1600" dirty="0"/>
              <a:t>The model correctly identifies a household not in financial stress.</a:t>
            </a:r>
          </a:p>
          <a:p>
            <a:pPr>
              <a:lnSpc>
                <a:spcPct val="90000"/>
              </a:lnSpc>
            </a:pPr>
            <a:endParaRPr lang="en-US" sz="1600" dirty="0"/>
          </a:p>
          <a:p>
            <a:pPr>
              <a:lnSpc>
                <a:spcPct val="90000"/>
              </a:lnSpc>
            </a:pPr>
            <a:r>
              <a:rPr lang="en-US" sz="1800" b="1" dirty="0">
                <a:solidFill>
                  <a:srgbClr val="0070C0"/>
                </a:solidFill>
              </a:rPr>
              <a:t>False Positives (FP): </a:t>
            </a:r>
            <a:br>
              <a:rPr lang="en-US" sz="1800" b="1" dirty="0">
                <a:solidFill>
                  <a:srgbClr val="0070C0"/>
                </a:solidFill>
              </a:rPr>
            </a:br>
            <a:br>
              <a:rPr lang="en-US" sz="1600" dirty="0"/>
            </a:br>
            <a:r>
              <a:rPr lang="en-US" sz="1600" dirty="0"/>
              <a:t>The number of instances that are incorrectly predicted as positive. </a:t>
            </a:r>
            <a:r>
              <a:rPr lang="en-US" sz="1600" dirty="0">
                <a:solidFill>
                  <a:srgbClr val="FF0000"/>
                </a:solidFill>
              </a:rPr>
              <a:t>Example: </a:t>
            </a:r>
            <a:r>
              <a:rPr lang="en-US" sz="1600" dirty="0"/>
              <a:t>The model incorrectly identifies a household as in financial stress when it's not.</a:t>
            </a:r>
          </a:p>
          <a:p>
            <a:pPr>
              <a:lnSpc>
                <a:spcPct val="90000"/>
              </a:lnSpc>
            </a:pPr>
            <a:endParaRPr lang="en-US" sz="1600" dirty="0"/>
          </a:p>
          <a:p>
            <a:pPr>
              <a:lnSpc>
                <a:spcPct val="90000"/>
              </a:lnSpc>
            </a:pPr>
            <a:r>
              <a:rPr lang="en-US" sz="1800" b="1" dirty="0">
                <a:solidFill>
                  <a:srgbClr val="0070C0"/>
                </a:solidFill>
              </a:rPr>
              <a:t>False Negatives (FN): </a:t>
            </a:r>
            <a:br>
              <a:rPr lang="en-US" sz="1800" b="1" dirty="0">
                <a:solidFill>
                  <a:srgbClr val="0070C0"/>
                </a:solidFill>
              </a:rPr>
            </a:br>
            <a:br>
              <a:rPr lang="en-US" sz="1600" dirty="0"/>
            </a:br>
            <a:r>
              <a:rPr lang="en-US" sz="1600" dirty="0"/>
              <a:t>The number of instances that are incorrectly predicted as negative. </a:t>
            </a:r>
            <a:r>
              <a:rPr lang="en-US" sz="1600" dirty="0">
                <a:solidFill>
                  <a:srgbClr val="FF0000"/>
                </a:solidFill>
              </a:rPr>
              <a:t>Example: </a:t>
            </a:r>
            <a:r>
              <a:rPr lang="en-US" sz="1600" dirty="0"/>
              <a:t>The model incorrectly identifies a household as not in financial stress when it is.</a:t>
            </a:r>
          </a:p>
        </p:txBody>
      </p:sp>
      <p:pic>
        <p:nvPicPr>
          <p:cNvPr id="5" name="Picture 4" descr="Close-up of a calculator keypad">
            <a:extLst>
              <a:ext uri="{FF2B5EF4-FFF2-40B4-BE49-F238E27FC236}">
                <a16:creationId xmlns:a16="http://schemas.microsoft.com/office/drawing/2014/main" id="{108D490E-AF6E-F07A-3750-04630F9400C9}"/>
              </a:ext>
            </a:extLst>
          </p:cNvPr>
          <p:cNvPicPr>
            <a:picLocks noChangeAspect="1"/>
          </p:cNvPicPr>
          <p:nvPr/>
        </p:nvPicPr>
        <p:blipFill>
          <a:blip r:embed="rId2"/>
          <a:srcRect l="31177" r="37265" b="-1"/>
          <a:stretch/>
        </p:blipFill>
        <p:spPr>
          <a:xfrm>
            <a:off x="6086475" y="-12515"/>
            <a:ext cx="3057525" cy="6418631"/>
          </a:xfrm>
          <a:prstGeom prst="rect">
            <a:avLst/>
          </a:prstGeom>
        </p:spPr>
      </p:pic>
      <p:sp>
        <p:nvSpPr>
          <p:cNvPr id="18" name="Rectangle 17">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9143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6406115"/>
            <a:ext cx="3057523"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Key Metrics in a Confusion Matrix</a:t>
            </a:r>
          </a:p>
        </p:txBody>
      </p:sp>
      <p:sp>
        <p:nvSpPr>
          <p:cNvPr id="3" name="Content Placeholder 2"/>
          <p:cNvSpPr>
            <a:spLocks noGrp="1"/>
          </p:cNvSpPr>
          <p:nvPr>
            <p:ph idx="1"/>
          </p:nvPr>
        </p:nvSpPr>
        <p:spPr>
          <a:xfrm>
            <a:off x="344512" y="1873188"/>
            <a:ext cx="8876145" cy="4186928"/>
          </a:xfrm>
        </p:spPr>
        <p:txBody>
          <a:bodyPr anchor="ctr">
            <a:noAutofit/>
          </a:bodyPr>
          <a:lstStyle/>
          <a:p>
            <a:pPr marL="0" indent="0">
              <a:buNone/>
            </a:pPr>
            <a:r>
              <a:rPr lang="en-US" sz="2000" b="1" dirty="0">
                <a:solidFill>
                  <a:srgbClr val="0070C0"/>
                </a:solidFill>
              </a:rPr>
              <a:t>Accuracy:</a:t>
            </a:r>
            <a:r>
              <a:rPr lang="en-US" sz="2000" dirty="0"/>
              <a:t> Proportion of correct predictions:  </a:t>
            </a:r>
            <a:r>
              <a:rPr lang="en-US" sz="2000" dirty="0">
                <a:solidFill>
                  <a:srgbClr val="FF0000"/>
                </a:solidFill>
              </a:rPr>
              <a:t>(TP + TN) / (TP + TN + FP + FN)</a:t>
            </a:r>
            <a:br>
              <a:rPr lang="en-US" sz="2000" dirty="0">
                <a:solidFill>
                  <a:srgbClr val="FF0000"/>
                </a:solidFill>
              </a:rPr>
            </a:br>
            <a:endParaRPr lang="en-US" sz="2000" dirty="0">
              <a:solidFill>
                <a:srgbClr val="FF0000"/>
              </a:solidFill>
            </a:endParaRPr>
          </a:p>
          <a:p>
            <a:pPr marL="0" indent="0">
              <a:buNone/>
            </a:pPr>
            <a:r>
              <a:rPr lang="en-US" sz="2000" b="1" dirty="0">
                <a:solidFill>
                  <a:srgbClr val="0070C0"/>
                </a:solidFill>
              </a:rPr>
              <a:t>Sensitivity (Recall): </a:t>
            </a:r>
            <a:r>
              <a:rPr lang="en-US" sz="2000" dirty="0"/>
              <a:t>Ability to correctly identify positive instances:  </a:t>
            </a:r>
            <a:r>
              <a:rPr lang="en-US" sz="2000" dirty="0">
                <a:solidFill>
                  <a:srgbClr val="FF0000"/>
                </a:solidFill>
              </a:rPr>
              <a:t>TP / (TP + FN)</a:t>
            </a:r>
            <a:br>
              <a:rPr lang="en-US" sz="2000" dirty="0">
                <a:solidFill>
                  <a:srgbClr val="FF0000"/>
                </a:solidFill>
              </a:rPr>
            </a:br>
            <a:endParaRPr lang="en-US" sz="2000" dirty="0">
              <a:solidFill>
                <a:srgbClr val="FF0000"/>
              </a:solidFill>
            </a:endParaRPr>
          </a:p>
          <a:p>
            <a:pPr marL="0" indent="0">
              <a:buNone/>
            </a:pPr>
            <a:r>
              <a:rPr lang="en-US" sz="2000" b="1" dirty="0">
                <a:solidFill>
                  <a:srgbClr val="0070C0"/>
                </a:solidFill>
              </a:rPr>
              <a:t>Specificity: </a:t>
            </a:r>
            <a:r>
              <a:rPr lang="en-US" sz="2000" dirty="0"/>
              <a:t>Ability to correctly identify negative instances: </a:t>
            </a:r>
            <a:r>
              <a:rPr lang="en-US" sz="2000" dirty="0">
                <a:solidFill>
                  <a:srgbClr val="FF0000"/>
                </a:solidFill>
              </a:rPr>
              <a:t>TN / (TN + FP)</a:t>
            </a:r>
            <a:br>
              <a:rPr lang="en-US" sz="2000" dirty="0">
                <a:solidFill>
                  <a:srgbClr val="FF0000"/>
                </a:solidFill>
              </a:rPr>
            </a:br>
            <a:endParaRPr lang="en-US" sz="2000" dirty="0">
              <a:solidFill>
                <a:srgbClr val="FF0000"/>
              </a:solidFill>
            </a:endParaRPr>
          </a:p>
          <a:p>
            <a:pPr marL="0" indent="0">
              <a:buNone/>
            </a:pPr>
            <a:r>
              <a:rPr lang="en-US" sz="2000" b="1" dirty="0">
                <a:solidFill>
                  <a:srgbClr val="0070C0"/>
                </a:solidFill>
              </a:rPr>
              <a:t>Precision (Pos Pred Value): </a:t>
            </a:r>
            <a:r>
              <a:rPr lang="en-US" sz="2000" dirty="0"/>
              <a:t>Prop. of pos. predictions correct:  </a:t>
            </a:r>
            <a:r>
              <a:rPr lang="en-US" sz="2000" dirty="0">
                <a:solidFill>
                  <a:srgbClr val="FF0000"/>
                </a:solidFill>
              </a:rPr>
              <a:t>TP / (TP + FP)</a:t>
            </a:r>
            <a:br>
              <a:rPr lang="en-US" sz="2000" dirty="0">
                <a:solidFill>
                  <a:srgbClr val="FF0000"/>
                </a:solidFill>
              </a:rPr>
            </a:br>
            <a:endParaRPr lang="en-US" sz="2000" dirty="0">
              <a:solidFill>
                <a:srgbClr val="FF0000"/>
              </a:solidFill>
            </a:endParaRPr>
          </a:p>
          <a:p>
            <a:pPr marL="0" indent="0">
              <a:buNone/>
            </a:pPr>
            <a:r>
              <a:rPr lang="en-US" sz="2000" b="1" dirty="0">
                <a:solidFill>
                  <a:srgbClr val="0070C0"/>
                </a:solidFill>
              </a:rPr>
              <a:t>Negative Predictive Value: </a:t>
            </a:r>
            <a:r>
              <a:rPr lang="en-US" sz="2000" dirty="0"/>
              <a:t>Prop. of neg. predictions correct: </a:t>
            </a:r>
            <a:r>
              <a:rPr lang="en-US" sz="2000" dirty="0">
                <a:solidFill>
                  <a:srgbClr val="FF0000"/>
                </a:solidFill>
              </a:rPr>
              <a:t>TN / (TN + FN)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AU" sz="3500">
                <a:solidFill>
                  <a:srgbClr val="FFFFFF"/>
                </a:solidFill>
              </a:rPr>
              <a:t>Interpreting the Confusion Matrix</a:t>
            </a:r>
          </a:p>
        </p:txBody>
      </p:sp>
      <p:sp>
        <p:nvSpPr>
          <p:cNvPr id="3" name="Content Placeholder 2"/>
          <p:cNvSpPr>
            <a:spLocks noGrp="1"/>
          </p:cNvSpPr>
          <p:nvPr>
            <p:ph idx="1"/>
          </p:nvPr>
        </p:nvSpPr>
        <p:spPr>
          <a:xfrm>
            <a:off x="344512" y="1590741"/>
            <a:ext cx="7977210" cy="4378810"/>
          </a:xfrm>
        </p:spPr>
        <p:txBody>
          <a:bodyPr anchor="ctr">
            <a:normAutofit/>
          </a:bodyPr>
          <a:lstStyle/>
          <a:p>
            <a:pPr marL="0" indent="0">
              <a:buNone/>
            </a:pPr>
            <a:r>
              <a:rPr lang="en-US" sz="2000" dirty="0"/>
              <a:t>Understanding the key metrics helps evaluate the model's performance:</a:t>
            </a:r>
          </a:p>
          <a:p>
            <a:pPr marL="0" indent="0">
              <a:buNone/>
            </a:pPr>
            <a:endParaRPr lang="en-US" sz="2000" dirty="0"/>
          </a:p>
          <a:p>
            <a:pPr marL="0" indent="0">
              <a:buNone/>
            </a:pPr>
            <a:r>
              <a:rPr lang="en-US" sz="2000" b="1" dirty="0">
                <a:solidFill>
                  <a:srgbClr val="0070C0"/>
                </a:solidFill>
              </a:rPr>
              <a:t>	High Accuracy</a:t>
            </a:r>
            <a:r>
              <a:rPr lang="en-US" sz="2000" dirty="0"/>
              <a:t>: 		Model performs well overall.</a:t>
            </a:r>
          </a:p>
          <a:p>
            <a:pPr marL="0" indent="0">
              <a:buNone/>
            </a:pPr>
            <a:r>
              <a:rPr lang="en-US" sz="2000" b="1" dirty="0">
                <a:solidFill>
                  <a:srgbClr val="0070C0"/>
                </a:solidFill>
              </a:rPr>
              <a:t>	High Sensitivity: 		</a:t>
            </a:r>
            <a:r>
              <a:rPr lang="en-US" sz="2000" dirty="0"/>
              <a:t>Model correctly identifies most positive cases.</a:t>
            </a:r>
          </a:p>
          <a:p>
            <a:pPr marL="0" indent="0">
              <a:buNone/>
            </a:pPr>
            <a:r>
              <a:rPr lang="en-US" sz="2000" b="1" dirty="0">
                <a:solidFill>
                  <a:srgbClr val="0070C0"/>
                </a:solidFill>
              </a:rPr>
              <a:t>	High Specificity: 		</a:t>
            </a:r>
            <a:r>
              <a:rPr lang="en-US" sz="2000" dirty="0"/>
              <a:t>Model correctly identifies most negative cases.</a:t>
            </a:r>
          </a:p>
          <a:p>
            <a:pPr marL="0" indent="0">
              <a:buNone/>
            </a:pPr>
            <a:r>
              <a:rPr lang="en-US" sz="2000" b="1" dirty="0">
                <a:solidFill>
                  <a:srgbClr val="0070C0"/>
                </a:solidFill>
              </a:rPr>
              <a:t>	High Precision: 		</a:t>
            </a:r>
            <a:r>
              <a:rPr lang="en-US" sz="2000" dirty="0"/>
              <a:t>When the model predicts positive, it's usually 							correct.</a:t>
            </a:r>
          </a:p>
          <a:p>
            <a:pPr marL="0" indent="0">
              <a:buNone/>
            </a:pPr>
            <a:r>
              <a:rPr lang="en-US" sz="2000" b="1" dirty="0">
                <a:solidFill>
                  <a:srgbClr val="0070C0"/>
                </a:solidFill>
              </a:rPr>
              <a:t>	High Negative </a:t>
            </a:r>
            <a:br>
              <a:rPr lang="en-US" sz="2000" b="1" dirty="0">
                <a:solidFill>
                  <a:srgbClr val="0070C0"/>
                </a:solidFill>
              </a:rPr>
            </a:br>
            <a:r>
              <a:rPr lang="en-US" sz="2000" b="1" dirty="0">
                <a:solidFill>
                  <a:srgbClr val="0070C0"/>
                </a:solidFill>
              </a:rPr>
              <a:t>	Predictive Value: 		</a:t>
            </a:r>
            <a:r>
              <a:rPr lang="en-US" sz="2000" dirty="0"/>
              <a:t>When the model predicts negative, it’s 									usually correct.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212189-536A-AC88-C1C2-93FC7CBEC863}"/>
              </a:ext>
            </a:extLst>
          </p:cNvPr>
          <p:cNvSpPr>
            <a:spLocks noGrp="1"/>
          </p:cNvSpPr>
          <p:nvPr>
            <p:ph type="title"/>
          </p:nvPr>
        </p:nvSpPr>
        <p:spPr>
          <a:xfrm>
            <a:off x="1028699" y="5510253"/>
            <a:ext cx="7421963" cy="1033669"/>
          </a:xfrm>
        </p:spPr>
        <p:txBody>
          <a:bodyPr vert="horz" lIns="91440" tIns="45720" rIns="91440" bIns="45720" rtlCol="0">
            <a:normAutofit fontScale="90000"/>
          </a:bodyPr>
          <a:lstStyle/>
          <a:p>
            <a:pPr defTabSz="914400">
              <a:lnSpc>
                <a:spcPct val="90000"/>
              </a:lnSpc>
            </a:pPr>
            <a:r>
              <a:rPr lang="en-US" sz="4000" kern="1200" dirty="0">
                <a:solidFill>
                  <a:srgbClr val="FFFFFF"/>
                </a:solidFill>
                <a:latin typeface="+mj-lt"/>
                <a:ea typeface="+mj-ea"/>
                <a:cs typeface="+mj-cs"/>
              </a:rPr>
              <a:t>Summary of Binary Classification: </a:t>
            </a:r>
            <a:br>
              <a:rPr lang="en-US" sz="2200" kern="1200" dirty="0">
                <a:solidFill>
                  <a:srgbClr val="FFFFFF"/>
                </a:solidFill>
                <a:latin typeface="+mj-lt"/>
                <a:ea typeface="+mj-ea"/>
                <a:cs typeface="+mj-cs"/>
              </a:rPr>
            </a:br>
            <a:r>
              <a:rPr lang="en-US" sz="2200" kern="1200" dirty="0">
                <a:solidFill>
                  <a:srgbClr val="FFFFFF"/>
                </a:solidFill>
                <a:latin typeface="+mj-lt"/>
                <a:ea typeface="+mj-ea"/>
                <a:cs typeface="+mj-cs"/>
              </a:rPr>
              <a:t>Sensitivity, Specificity, Thresholds, Precision &amp; Recall, ROC &amp; AUC </a:t>
            </a:r>
          </a:p>
        </p:txBody>
      </p:sp>
      <p:pic>
        <p:nvPicPr>
          <p:cNvPr id="4" name="Online Media 3" title="Binary Classification: Understanding AUC, ROC, Precision/Recall &amp; Sensitivity/Specificity">
            <a:hlinkClick r:id="" action="ppaction://media"/>
            <a:extLst>
              <a:ext uri="{FF2B5EF4-FFF2-40B4-BE49-F238E27FC236}">
                <a16:creationId xmlns:a16="http://schemas.microsoft.com/office/drawing/2014/main" id="{236F1A93-0B29-1317-1EAE-2549539BE17E}"/>
              </a:ext>
            </a:extLst>
          </p:cNvPr>
          <p:cNvPicPr>
            <a:picLocks noRot="1" noChangeAspect="1"/>
          </p:cNvPicPr>
          <p:nvPr>
            <a:videoFile r:link="rId1"/>
          </p:nvPr>
        </p:nvPicPr>
        <p:blipFill>
          <a:blip r:embed="rId3"/>
          <a:stretch>
            <a:fillRect/>
          </a:stretch>
        </p:blipFill>
        <p:spPr>
          <a:xfrm>
            <a:off x="1028699" y="845486"/>
            <a:ext cx="7265088" cy="4104775"/>
          </a:xfrm>
          <a:prstGeom prst="rect">
            <a:avLst/>
          </a:prstGeom>
        </p:spPr>
      </p:pic>
    </p:spTree>
    <p:extLst>
      <p:ext uri="{BB962C8B-B14F-4D97-AF65-F5344CB8AC3E}">
        <p14:creationId xmlns:p14="http://schemas.microsoft.com/office/powerpoint/2010/main" val="383557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F5F68AE-B090-3B75-9FEC-BD16DE0B3378}"/>
              </a:ext>
            </a:extLst>
          </p:cNvPr>
          <p:cNvSpPr>
            <a:spLocks noGrp="1"/>
          </p:cNvSpPr>
          <p:nvPr>
            <p:ph type="title"/>
          </p:nvPr>
        </p:nvSpPr>
        <p:spPr>
          <a:xfrm>
            <a:off x="332510" y="1683756"/>
            <a:ext cx="2443798" cy="2396359"/>
          </a:xfrm>
        </p:spPr>
        <p:txBody>
          <a:bodyPr anchor="b">
            <a:normAutofit/>
          </a:bodyPr>
          <a:lstStyle/>
          <a:p>
            <a:pPr algn="r"/>
            <a:r>
              <a:rPr lang="en-US" sz="3500" dirty="0">
                <a:solidFill>
                  <a:srgbClr val="FFFFFF"/>
                </a:solidFill>
              </a:rPr>
              <a:t>Introduction</a:t>
            </a:r>
            <a:endParaRPr lang="en-AU" sz="3500" dirty="0">
              <a:solidFill>
                <a:srgbClr val="FFFFFF"/>
              </a:solidFill>
            </a:endParaRPr>
          </a:p>
        </p:txBody>
      </p:sp>
      <p:graphicFrame>
        <p:nvGraphicFramePr>
          <p:cNvPr id="5" name="Content Placeholder 2">
            <a:extLst>
              <a:ext uri="{FF2B5EF4-FFF2-40B4-BE49-F238E27FC236}">
                <a16:creationId xmlns:a16="http://schemas.microsoft.com/office/drawing/2014/main" id="{C43CB615-D64D-7365-BFF4-A2136A6CA816}"/>
              </a:ext>
            </a:extLst>
          </p:cNvPr>
          <p:cNvGraphicFramePr>
            <a:graphicFrameLocks noGrp="1"/>
          </p:cNvGraphicFramePr>
          <p:nvPr>
            <p:ph idx="1"/>
            <p:extLst>
              <p:ext uri="{D42A27DB-BD31-4B8C-83A1-F6EECF244321}">
                <p14:modId xmlns:p14="http://schemas.microsoft.com/office/powerpoint/2010/main" val="2014237925"/>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661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986118" y="735106"/>
            <a:ext cx="7540322"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(3) </a:t>
            </a:r>
            <a:r>
              <a:rPr lang="en-US" sz="4200" dirty="0">
                <a:solidFill>
                  <a:srgbClr val="FFFFFF"/>
                </a:solidFill>
              </a:rPr>
              <a:t>Roc curves</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1324673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r>
              <a:rPr lang="en-AU" sz="3500">
                <a:solidFill>
                  <a:srgbClr val="FFFFFF"/>
                </a:solidFill>
              </a:rPr>
              <a:t>Basic Concepts</a:t>
            </a:r>
          </a:p>
        </p:txBody>
      </p:sp>
      <p:sp>
        <p:nvSpPr>
          <p:cNvPr id="3" name="Content Placeholder 2"/>
          <p:cNvSpPr>
            <a:spLocks noGrp="1"/>
          </p:cNvSpPr>
          <p:nvPr>
            <p:ph idx="1"/>
          </p:nvPr>
        </p:nvSpPr>
        <p:spPr>
          <a:xfrm>
            <a:off x="4877368" y="649480"/>
            <a:ext cx="3646835" cy="5546047"/>
          </a:xfrm>
        </p:spPr>
        <p:txBody>
          <a:bodyPr anchor="ctr">
            <a:normAutofit/>
          </a:bodyPr>
          <a:lstStyle/>
          <a:p>
            <a:r>
              <a:rPr lang="en-US" sz="2000" dirty="0"/>
              <a:t>ROC (Receiver Operating Characteristic) curves are graphical plots that illustrate the diagnostic ability of a binary classifier system as its discrimination threshold is varied. They are widely used in machine learning and statistics.</a:t>
            </a:r>
          </a:p>
          <a:p>
            <a:r>
              <a:rPr lang="en-US" sz="2000" dirty="0"/>
              <a:t>The ROC curve is created by plotting the True Positive Rate (Sensitivity) against the False Positive Rate (1-Specificity) at various threshold settings.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dirty="0">
                <a:solidFill>
                  <a:srgbClr val="FFFFFF"/>
                </a:solidFill>
              </a:rPr>
              <a:t>Plotting &amp; Interpreting ROC Curves</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2400" dirty="0"/>
              <a:t>To plot an ROC curve, we need to compute the true positive and false positive rates at different thresholds, then plot these rates to create the curve.</a:t>
            </a:r>
          </a:p>
          <a:p>
            <a:r>
              <a:rPr lang="en-US" sz="2400" dirty="0"/>
              <a:t>The Area Under the Curve (AUC) provides a single metric to summarize the performance of the classifier. An AUC of 1 indicates a perfect model, while an AUC of 0.5 suggests a model with no discriminative power.</a:t>
            </a:r>
          </a:p>
          <a:p>
            <a:endParaRPr lang="en-US" sz="17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6402"/>
            <a:ext cx="9143997"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70175"/>
            <a:ext cx="9138997"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5265546"/>
            <a:ext cx="3057523"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001" y="5263483"/>
            <a:ext cx="9143999"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AC475C6-0AEF-1954-930C-F1467707EB9B}"/>
              </a:ext>
            </a:extLst>
          </p:cNvPr>
          <p:cNvSpPr>
            <a:spLocks noGrp="1"/>
          </p:cNvSpPr>
          <p:nvPr>
            <p:ph type="title"/>
          </p:nvPr>
        </p:nvSpPr>
        <p:spPr>
          <a:xfrm>
            <a:off x="1028699" y="5510253"/>
            <a:ext cx="7421963" cy="1033669"/>
          </a:xfrm>
        </p:spPr>
        <p:txBody>
          <a:bodyPr>
            <a:normAutofit/>
          </a:bodyPr>
          <a:lstStyle/>
          <a:p>
            <a:r>
              <a:rPr lang="en-US" sz="3500">
                <a:solidFill>
                  <a:srgbClr val="FFFFFF"/>
                </a:solidFill>
              </a:rPr>
              <a:t>ROC Curves </a:t>
            </a:r>
            <a:endParaRPr lang="en-AU" sz="3500">
              <a:solidFill>
                <a:srgbClr val="FFFFFF"/>
              </a:solidFill>
            </a:endParaRPr>
          </a:p>
        </p:txBody>
      </p:sp>
      <p:pic>
        <p:nvPicPr>
          <p:cNvPr id="4" name="Online Media 3" title="What is an ROC Curve?">
            <a:hlinkClick r:id="" action="ppaction://media"/>
            <a:extLst>
              <a:ext uri="{FF2B5EF4-FFF2-40B4-BE49-F238E27FC236}">
                <a16:creationId xmlns:a16="http://schemas.microsoft.com/office/drawing/2014/main" id="{A2E1AA41-8048-286B-6A3A-4D345321B9DF}"/>
              </a:ext>
            </a:extLst>
          </p:cNvPr>
          <p:cNvPicPr>
            <a:picLocks noRot="1" noChangeAspect="1"/>
          </p:cNvPicPr>
          <p:nvPr>
            <a:videoFile r:link="rId1"/>
          </p:nvPr>
        </p:nvPicPr>
        <p:blipFill>
          <a:blip r:embed="rId3"/>
          <a:stretch>
            <a:fillRect/>
          </a:stretch>
        </p:blipFill>
        <p:spPr>
          <a:xfrm>
            <a:off x="1187574" y="845916"/>
            <a:ext cx="6987180" cy="3947757"/>
          </a:xfrm>
          <a:prstGeom prst="rect">
            <a:avLst/>
          </a:prstGeom>
        </p:spPr>
      </p:pic>
    </p:spTree>
    <p:extLst>
      <p:ext uri="{BB962C8B-B14F-4D97-AF65-F5344CB8AC3E}">
        <p14:creationId xmlns:p14="http://schemas.microsoft.com/office/powerpoint/2010/main" val="10903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Question mark on green pastel background">
            <a:extLst>
              <a:ext uri="{FF2B5EF4-FFF2-40B4-BE49-F238E27FC236}">
                <a16:creationId xmlns:a16="http://schemas.microsoft.com/office/drawing/2014/main" id="{1EB3F5CE-6066-A849-E1A3-8F259420B5B9}"/>
              </a:ext>
            </a:extLst>
          </p:cNvPr>
          <p:cNvPicPr>
            <a:picLocks noChangeAspect="1"/>
          </p:cNvPicPr>
          <p:nvPr/>
        </p:nvPicPr>
        <p:blipFill>
          <a:blip r:embed="rId2">
            <a:alphaModFix amt="50000"/>
          </a:blip>
          <a:srcRect/>
          <a:stretch/>
        </p:blipFill>
        <p:spPr>
          <a:xfrm>
            <a:off x="20" y="10"/>
            <a:ext cx="9143979" cy="6857990"/>
          </a:xfrm>
          <a:prstGeom prst="rect">
            <a:avLst/>
          </a:prstGeom>
        </p:spPr>
      </p:pic>
      <p:sp>
        <p:nvSpPr>
          <p:cNvPr id="2" name="Title 1">
            <a:extLst>
              <a:ext uri="{FF2B5EF4-FFF2-40B4-BE49-F238E27FC236}">
                <a16:creationId xmlns:a16="http://schemas.microsoft.com/office/drawing/2014/main" id="{9887E9A2-06EB-1423-DB0D-F51EDE78D9BB}"/>
              </a:ext>
            </a:extLst>
          </p:cNvPr>
          <p:cNvSpPr>
            <a:spLocks noGrp="1"/>
          </p:cNvSpPr>
          <p:nvPr>
            <p:ph type="title"/>
          </p:nvPr>
        </p:nvSpPr>
        <p:spPr>
          <a:xfrm>
            <a:off x="571500" y="1137435"/>
            <a:ext cx="6798564" cy="3204428"/>
          </a:xfrm>
        </p:spPr>
        <p:txBody>
          <a:bodyPr vert="horz" lIns="91440" tIns="45720" rIns="91440" bIns="45720" rtlCol="0" anchor="t">
            <a:noAutofit/>
          </a:bodyPr>
          <a:lstStyle/>
          <a:p>
            <a:pPr algn="l" defTabSz="914400">
              <a:lnSpc>
                <a:spcPct val="90000"/>
              </a:lnSpc>
            </a:pPr>
            <a:r>
              <a:rPr lang="en-US" sz="8000" dirty="0">
                <a:solidFill>
                  <a:srgbClr val="FFFFFF"/>
                </a:solidFill>
              </a:rPr>
              <a:t>PLEASE TAKE THE </a:t>
            </a:r>
            <a:r>
              <a:rPr lang="en-US" sz="8000" b="1" dirty="0">
                <a:solidFill>
                  <a:srgbClr val="0070C0"/>
                </a:solidFill>
                <a:effectLst>
                  <a:outerShdw blurRad="38100" dist="38100" dir="2700000" algn="tl">
                    <a:srgbClr val="000000">
                      <a:alpha val="43137"/>
                    </a:srgbClr>
                  </a:outerShdw>
                </a:effectLst>
              </a:rPr>
              <a:t>POLL EVERYWHERE </a:t>
            </a:r>
            <a:r>
              <a:rPr lang="en-US" sz="8000" dirty="0">
                <a:solidFill>
                  <a:srgbClr val="FFFFFF"/>
                </a:solidFill>
              </a:rPr>
              <a:t>QUIZ NOW</a:t>
            </a:r>
            <a:br>
              <a:rPr lang="en-US" sz="8000" dirty="0">
                <a:solidFill>
                  <a:srgbClr val="FFFFFF"/>
                </a:solidFill>
              </a:rPr>
            </a:br>
            <a:r>
              <a:rPr lang="en-US" sz="8000" b="1" dirty="0">
                <a:solidFill>
                  <a:srgbClr val="FF0000"/>
                </a:solidFill>
                <a:effectLst>
                  <a:outerShdw blurRad="38100" dist="38100" dir="2700000" algn="tl">
                    <a:srgbClr val="000000">
                      <a:alpha val="43137"/>
                    </a:srgbClr>
                  </a:outerShdw>
                </a:effectLst>
              </a:rPr>
              <a:t>Lecture 3 Poll 2</a:t>
            </a:r>
          </a:p>
        </p:txBody>
      </p:sp>
      <p:cxnSp>
        <p:nvCxnSpPr>
          <p:cNvPr id="24" name="Straight Connector 23">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14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igures of houses in different position and sizes">
            <a:extLst>
              <a:ext uri="{FF2B5EF4-FFF2-40B4-BE49-F238E27FC236}">
                <a16:creationId xmlns:a16="http://schemas.microsoft.com/office/drawing/2014/main" id="{6B5F8A3E-C38F-B23E-0746-5AC85B7D2AE6}"/>
              </a:ext>
            </a:extLst>
          </p:cNvPr>
          <p:cNvPicPr>
            <a:picLocks noChangeAspect="1"/>
          </p:cNvPicPr>
          <p:nvPr/>
        </p:nvPicPr>
        <p:blipFill rotWithShape="1">
          <a:blip r:embed="rId2"/>
          <a:srcRect l="16220" r="33713"/>
          <a:stretch/>
        </p:blipFill>
        <p:spPr>
          <a:xfrm>
            <a:off x="3028949" y="10"/>
            <a:ext cx="6120019" cy="6875809"/>
          </a:xfrm>
          <a:prstGeom prst="rect">
            <a:avLst/>
          </a:prstGeom>
        </p:spPr>
      </p:pic>
      <p:sp>
        <p:nvSpPr>
          <p:cNvPr id="29" name="Freeform: Shape 2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307C26-9B9A-74D4-1676-9EF2A5BCEFAB}"/>
              </a:ext>
            </a:extLst>
          </p:cNvPr>
          <p:cNvSpPr>
            <a:spLocks noGrp="1"/>
          </p:cNvSpPr>
          <p:nvPr>
            <p:ph type="title"/>
          </p:nvPr>
        </p:nvSpPr>
        <p:spPr>
          <a:xfrm>
            <a:off x="400854" y="948458"/>
            <a:ext cx="2289220" cy="3531403"/>
          </a:xfrm>
        </p:spPr>
        <p:txBody>
          <a:bodyPr vert="horz" lIns="91440" tIns="45720" rIns="91440" bIns="45720" rtlCol="0" anchor="t">
            <a:normAutofit fontScale="90000"/>
          </a:bodyPr>
          <a:lstStyle/>
          <a:p>
            <a:pPr algn="r" defTabSz="914400">
              <a:lnSpc>
                <a:spcPct val="90000"/>
              </a:lnSpc>
            </a:pPr>
            <a:r>
              <a:rPr lang="en-US" sz="3200" dirty="0">
                <a:solidFill>
                  <a:srgbClr val="FF0000"/>
                </a:solidFill>
              </a:rPr>
              <a:t>Part (III) Comparing the Models in R</a:t>
            </a:r>
            <a:br>
              <a:rPr lang="en-US" sz="3200" dirty="0">
                <a:solidFill>
                  <a:srgbClr val="FF0000"/>
                </a:solidFill>
              </a:rPr>
            </a:br>
            <a:br>
              <a:rPr lang="en-US" sz="3200" dirty="0">
                <a:solidFill>
                  <a:srgbClr val="FF0000"/>
                </a:solidFill>
              </a:rPr>
            </a:br>
            <a:r>
              <a:rPr lang="en-US" sz="3200" dirty="0">
                <a:solidFill>
                  <a:srgbClr val="FFFFFF"/>
                </a:solidFill>
              </a:rPr>
              <a:t>AIC/BIC, Confusion </a:t>
            </a:r>
            <a:r>
              <a:rPr lang="en-US" sz="3200" dirty="0" err="1">
                <a:solidFill>
                  <a:srgbClr val="FFFFFF"/>
                </a:solidFill>
              </a:rPr>
              <a:t>Matricies</a:t>
            </a:r>
            <a:r>
              <a:rPr lang="en-US" sz="3200" dirty="0">
                <a:solidFill>
                  <a:srgbClr val="FFFFFF"/>
                </a:solidFill>
              </a:rPr>
              <a:t>, ROC in R for the logistic models</a:t>
            </a:r>
          </a:p>
        </p:txBody>
      </p:sp>
    </p:spTree>
    <p:extLst>
      <p:ext uri="{BB962C8B-B14F-4D97-AF65-F5344CB8AC3E}">
        <p14:creationId xmlns:p14="http://schemas.microsoft.com/office/powerpoint/2010/main" val="389786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738909" y="735106"/>
            <a:ext cx="7787531"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(1) Information Criterion to evaluate logistic models in r</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70986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D2ED54-AA5C-5092-C7D2-27EEA71DE06F}"/>
              </a:ext>
            </a:extLst>
          </p:cNvPr>
          <p:cNvSpPr>
            <a:spLocks noGrp="1"/>
          </p:cNvSpPr>
          <p:nvPr>
            <p:ph type="title"/>
          </p:nvPr>
        </p:nvSpPr>
        <p:spPr>
          <a:xfrm>
            <a:off x="-2293" y="586855"/>
            <a:ext cx="2753359" cy="3504854"/>
          </a:xfrm>
        </p:spPr>
        <p:txBody>
          <a:bodyPr anchor="b">
            <a:normAutofit/>
          </a:bodyPr>
          <a:lstStyle/>
          <a:p>
            <a:pPr algn="r"/>
            <a:r>
              <a:rPr lang="en-US" sz="3500" dirty="0">
                <a:solidFill>
                  <a:srgbClr val="FFFFFF"/>
                </a:solidFill>
              </a:rPr>
              <a:t>AIC &amp; BIC in R</a:t>
            </a:r>
            <a:endParaRPr lang="en-AU" sz="3500" dirty="0">
              <a:solidFill>
                <a:srgbClr val="FFFFFF"/>
              </a:solidFill>
            </a:endParaRPr>
          </a:p>
        </p:txBody>
      </p:sp>
      <p:sp>
        <p:nvSpPr>
          <p:cNvPr id="3" name="Content Placeholder 2">
            <a:extLst>
              <a:ext uri="{FF2B5EF4-FFF2-40B4-BE49-F238E27FC236}">
                <a16:creationId xmlns:a16="http://schemas.microsoft.com/office/drawing/2014/main" id="{20D6DC37-57EC-5537-09AF-E7F4D82FB7D8}"/>
              </a:ext>
            </a:extLst>
          </p:cNvPr>
          <p:cNvSpPr>
            <a:spLocks noGrp="1"/>
          </p:cNvSpPr>
          <p:nvPr>
            <p:ph idx="1"/>
          </p:nvPr>
        </p:nvSpPr>
        <p:spPr>
          <a:xfrm>
            <a:off x="3607694" y="649480"/>
            <a:ext cx="4916510" cy="5546047"/>
          </a:xfrm>
        </p:spPr>
        <p:txBody>
          <a:bodyPr anchor="ctr">
            <a:normAutofit/>
          </a:bodyPr>
          <a:lstStyle/>
          <a:p>
            <a:r>
              <a:rPr lang="en-US" sz="2800" dirty="0"/>
              <a:t>Once we have estimated the logistic models we can use AIC() and BIC() functions in R for each model we estimated in Lecture 2 of Module#2</a:t>
            </a:r>
          </a:p>
          <a:p>
            <a:pPr lvl="1"/>
            <a:r>
              <a:rPr lang="fr-FR" dirty="0" err="1"/>
              <a:t>print</a:t>
            </a:r>
            <a:r>
              <a:rPr lang="fr-FR" dirty="0"/>
              <a:t>(AIC(m0))</a:t>
            </a:r>
          </a:p>
          <a:p>
            <a:pPr lvl="1"/>
            <a:r>
              <a:rPr lang="fr-FR" dirty="0" err="1"/>
              <a:t>print</a:t>
            </a:r>
            <a:r>
              <a:rPr lang="fr-FR" dirty="0"/>
              <a:t>(BIC(m0))</a:t>
            </a:r>
            <a:br>
              <a:rPr lang="fr-FR" dirty="0"/>
            </a:br>
            <a:endParaRPr lang="fr-FR" dirty="0"/>
          </a:p>
          <a:p>
            <a:r>
              <a:rPr lang="fr-FR" sz="2800" dirty="0"/>
              <a:t>The </a:t>
            </a:r>
            <a:r>
              <a:rPr lang="fr-FR" sz="2800" dirty="0" err="1"/>
              <a:t>lower</a:t>
            </a:r>
            <a:r>
              <a:rPr lang="fr-FR" sz="2800" dirty="0"/>
              <a:t> the values of AIC &amp; BIC the </a:t>
            </a:r>
            <a:r>
              <a:rPr lang="fr-FR" sz="2800" dirty="0" err="1"/>
              <a:t>better</a:t>
            </a:r>
            <a:r>
              <a:rPr lang="fr-FR" sz="2800" dirty="0"/>
              <a:t> the model fit</a:t>
            </a:r>
            <a:endParaRPr lang="en-AU" sz="2800" dirty="0"/>
          </a:p>
        </p:txBody>
      </p:sp>
    </p:spTree>
    <p:extLst>
      <p:ext uri="{BB962C8B-B14F-4D97-AF65-F5344CB8AC3E}">
        <p14:creationId xmlns:p14="http://schemas.microsoft.com/office/powerpoint/2010/main" val="2824608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6BFC2DF-A9DE-8EB2-077C-26EEBFEBF847}"/>
              </a:ext>
            </a:extLst>
          </p:cNvPr>
          <p:cNvSpPr>
            <a:spLocks noGrp="1"/>
          </p:cNvSpPr>
          <p:nvPr>
            <p:ph type="title"/>
          </p:nvPr>
        </p:nvSpPr>
        <p:spPr>
          <a:xfrm>
            <a:off x="101600" y="19391"/>
            <a:ext cx="5041746" cy="1412245"/>
          </a:xfrm>
        </p:spPr>
        <p:txBody>
          <a:bodyPr anchor="ctr">
            <a:normAutofit/>
          </a:bodyPr>
          <a:lstStyle/>
          <a:p>
            <a:r>
              <a:rPr lang="en-US" sz="3500" dirty="0">
                <a:solidFill>
                  <a:srgbClr val="0070C0"/>
                </a:solidFill>
              </a:rPr>
              <a:t>Household Stress Models</a:t>
            </a:r>
            <a:br>
              <a:rPr lang="en-US" sz="3500" dirty="0">
                <a:solidFill>
                  <a:srgbClr val="0070C0"/>
                </a:solidFill>
              </a:rPr>
            </a:br>
            <a:r>
              <a:rPr lang="en-US" sz="2800" dirty="0">
                <a:solidFill>
                  <a:srgbClr val="0070C0"/>
                </a:solidFill>
              </a:rPr>
              <a:t>(from Lecture#2)</a:t>
            </a:r>
            <a:endParaRPr lang="en-AU" sz="2800" dirty="0">
              <a:solidFill>
                <a:srgbClr val="0070C0"/>
              </a:solidFill>
            </a:endParaRPr>
          </a:p>
        </p:txBody>
      </p:sp>
      <p:sp>
        <p:nvSpPr>
          <p:cNvPr id="3" name="Content Placeholder 2">
            <a:extLst>
              <a:ext uri="{FF2B5EF4-FFF2-40B4-BE49-F238E27FC236}">
                <a16:creationId xmlns:a16="http://schemas.microsoft.com/office/drawing/2014/main" id="{DAF086BC-A202-D380-78DF-A0B156FB7DCD}"/>
              </a:ext>
            </a:extLst>
          </p:cNvPr>
          <p:cNvSpPr>
            <a:spLocks noGrp="1"/>
          </p:cNvSpPr>
          <p:nvPr>
            <p:ph idx="1"/>
          </p:nvPr>
        </p:nvSpPr>
        <p:spPr>
          <a:xfrm>
            <a:off x="221674" y="1200727"/>
            <a:ext cx="4507342" cy="5237018"/>
          </a:xfrm>
        </p:spPr>
        <p:txBody>
          <a:bodyPr anchor="ctr">
            <a:normAutofit/>
          </a:bodyPr>
          <a:lstStyle/>
          <a:p>
            <a:pPr marL="0" indent="0">
              <a:lnSpc>
                <a:spcPct val="90000"/>
              </a:lnSpc>
              <a:buNone/>
            </a:pPr>
            <a:r>
              <a:rPr lang="en-US" sz="1600" b="1" dirty="0">
                <a:solidFill>
                  <a:srgbClr val="0070C0"/>
                </a:solidFill>
              </a:rPr>
              <a:t>Model 0: </a:t>
            </a:r>
            <a:r>
              <a:rPr lang="en-US" sz="1600" dirty="0"/>
              <a:t>The initial introductory logit model provided in Module#1. </a:t>
            </a:r>
          </a:p>
          <a:p>
            <a:pPr marL="0" indent="0">
              <a:lnSpc>
                <a:spcPct val="90000"/>
              </a:lnSpc>
              <a:buNone/>
            </a:pPr>
            <a:endParaRPr lang="en-US" sz="1600" dirty="0"/>
          </a:p>
          <a:p>
            <a:pPr marL="0" indent="0">
              <a:lnSpc>
                <a:spcPct val="90000"/>
              </a:lnSpc>
              <a:buNone/>
            </a:pPr>
            <a:r>
              <a:rPr lang="en-US" sz="1600" b="1" dirty="0">
                <a:solidFill>
                  <a:srgbClr val="0070C0"/>
                </a:solidFill>
              </a:rPr>
              <a:t>Model 1:</a:t>
            </a:r>
            <a:r>
              <a:rPr lang="en-US" sz="1600" dirty="0">
                <a:solidFill>
                  <a:srgbClr val="0070C0"/>
                </a:solidFill>
              </a:rPr>
              <a:t> </a:t>
            </a:r>
            <a:r>
              <a:rPr lang="en-US" sz="1600" dirty="0"/>
              <a:t>Augmenting Model 0 using the </a:t>
            </a:r>
            <a:r>
              <a:rPr lang="en-US" sz="1600" dirty="0">
                <a:highlight>
                  <a:srgbClr val="FFFF00"/>
                </a:highlight>
              </a:rPr>
              <a:t>Binary FM household categorization </a:t>
            </a:r>
            <a:r>
              <a:rPr lang="en-US" sz="1600" dirty="0"/>
              <a:t>(FM&lt;0 household is stressed) of household financial stress. </a:t>
            </a:r>
            <a:br>
              <a:rPr lang="en-US" sz="1600" dirty="0"/>
            </a:br>
            <a:endParaRPr lang="en-US" sz="1600" dirty="0"/>
          </a:p>
          <a:p>
            <a:pPr marL="0" indent="0">
              <a:lnSpc>
                <a:spcPct val="90000"/>
              </a:lnSpc>
              <a:buNone/>
            </a:pPr>
            <a:r>
              <a:rPr lang="en-US" sz="1600" b="1" dirty="0">
                <a:solidFill>
                  <a:srgbClr val="0070C0"/>
                </a:solidFill>
              </a:rPr>
              <a:t>Model 2:</a:t>
            </a:r>
            <a:r>
              <a:rPr lang="en-US" sz="1600" dirty="0">
                <a:solidFill>
                  <a:srgbClr val="0070C0"/>
                </a:solidFill>
              </a:rPr>
              <a:t> </a:t>
            </a:r>
            <a:r>
              <a:rPr lang="en-US" sz="1600" dirty="0"/>
              <a:t>Augmenting La Cava with FM ($FM) but using the La Cava HILDA survey data to categorize a household as distressed or not and adding FM to the La Cava approach to see whether it can enhance the Model 0 approach. </a:t>
            </a:r>
            <a:br>
              <a:rPr lang="en-US" sz="1600" dirty="0"/>
            </a:br>
            <a:endParaRPr lang="en-US" sz="1600" dirty="0"/>
          </a:p>
          <a:p>
            <a:pPr marL="0" indent="0">
              <a:lnSpc>
                <a:spcPct val="90000"/>
              </a:lnSpc>
              <a:buNone/>
            </a:pPr>
            <a:r>
              <a:rPr lang="en-US" sz="1600" b="1" dirty="0">
                <a:solidFill>
                  <a:srgbClr val="0070C0"/>
                </a:solidFill>
              </a:rPr>
              <a:t>Model 3:</a:t>
            </a:r>
            <a:r>
              <a:rPr lang="en-US" sz="1600" dirty="0">
                <a:solidFill>
                  <a:srgbClr val="0070C0"/>
                </a:solidFill>
              </a:rPr>
              <a:t> </a:t>
            </a:r>
            <a:r>
              <a:rPr lang="en-US" sz="1600" dirty="0"/>
              <a:t>Just using FM as an explanatory variable on its own (cut down version of Model 2). Model 3 has &amp;FM as significant but the AIC is not as low as Model 2.</a:t>
            </a:r>
            <a:br>
              <a:rPr lang="en-US" sz="1600" dirty="0"/>
            </a:br>
            <a:endParaRPr lang="en-US" sz="1600" dirty="0"/>
          </a:p>
          <a:p>
            <a:pPr marL="0" indent="0">
              <a:lnSpc>
                <a:spcPct val="90000"/>
              </a:lnSpc>
              <a:buNone/>
            </a:pPr>
            <a:r>
              <a:rPr lang="en-US" sz="1600" b="1" dirty="0">
                <a:solidFill>
                  <a:srgbClr val="0070C0"/>
                </a:solidFill>
              </a:rPr>
              <a:t>Model 4:</a:t>
            </a:r>
            <a:r>
              <a:rPr lang="en-US" sz="1600" dirty="0">
                <a:solidFill>
                  <a:srgbClr val="0070C0"/>
                </a:solidFill>
              </a:rPr>
              <a:t> </a:t>
            </a:r>
            <a:r>
              <a:rPr lang="en-US" sz="1600" dirty="0"/>
              <a:t>Use OLS regression and fit FM ~ using household characteristics.</a:t>
            </a:r>
          </a:p>
          <a:p>
            <a:pPr>
              <a:lnSpc>
                <a:spcPct val="90000"/>
              </a:lnSpc>
            </a:pPr>
            <a:endParaRPr lang="en-AU" sz="1100" dirty="0"/>
          </a:p>
        </p:txBody>
      </p:sp>
      <p:pic>
        <p:nvPicPr>
          <p:cNvPr id="5" name="Picture 4" descr="Wooden blocks stacked to create a bar graph">
            <a:extLst>
              <a:ext uri="{FF2B5EF4-FFF2-40B4-BE49-F238E27FC236}">
                <a16:creationId xmlns:a16="http://schemas.microsoft.com/office/drawing/2014/main" id="{B3048974-D115-F93F-19F2-327CC74F41D9}"/>
              </a:ext>
            </a:extLst>
          </p:cNvPr>
          <p:cNvPicPr>
            <a:picLocks noChangeAspect="1"/>
          </p:cNvPicPr>
          <p:nvPr/>
        </p:nvPicPr>
        <p:blipFill>
          <a:blip r:embed="rId2"/>
          <a:srcRect l="36686" r="24436"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21353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243654" y="2965643"/>
            <a:ext cx="2160621" cy="3071906"/>
          </a:xfrm>
        </p:spPr>
        <p:txBody>
          <a:bodyPr vert="horz" lIns="91440" tIns="45720" rIns="91440" bIns="45720" rtlCol="0" anchor="t">
            <a:normAutofit/>
          </a:bodyPr>
          <a:lstStyle/>
          <a:p>
            <a:pPr algn="l" defTabSz="914400">
              <a:lnSpc>
                <a:spcPct val="90000"/>
              </a:lnSpc>
            </a:pPr>
            <a:r>
              <a:rPr lang="en-US" sz="3000" kern="1200" dirty="0">
                <a:solidFill>
                  <a:srgbClr val="FFFFFF"/>
                </a:solidFill>
                <a:latin typeface="+mj-lt"/>
                <a:ea typeface="+mj-ea"/>
                <a:cs typeface="+mj-cs"/>
              </a:rPr>
              <a:t>AIC and BIC Comparison for Models</a:t>
            </a:r>
          </a:p>
        </p:txBody>
      </p:sp>
      <p:graphicFrame>
        <p:nvGraphicFramePr>
          <p:cNvPr id="3" name="Table 2"/>
          <p:cNvGraphicFramePr>
            <a:graphicFrameLocks noGrp="1"/>
          </p:cNvGraphicFramePr>
          <p:nvPr>
            <p:extLst>
              <p:ext uri="{D42A27DB-BD31-4B8C-83A1-F6EECF244321}">
                <p14:modId xmlns:p14="http://schemas.microsoft.com/office/powerpoint/2010/main" val="2399762296"/>
              </p:ext>
            </p:extLst>
          </p:nvPr>
        </p:nvGraphicFramePr>
        <p:xfrm>
          <a:off x="3376821" y="1545125"/>
          <a:ext cx="5419312" cy="3767754"/>
        </p:xfrm>
        <a:graphic>
          <a:graphicData uri="http://schemas.openxmlformats.org/drawingml/2006/table">
            <a:tbl>
              <a:tblPr firstRow="1" bandRow="1">
                <a:tableStyleId>{5C22544A-7EE6-4342-B048-85BDC9FD1C3A}</a:tableStyleId>
              </a:tblPr>
              <a:tblGrid>
                <a:gridCol w="1462858">
                  <a:extLst>
                    <a:ext uri="{9D8B030D-6E8A-4147-A177-3AD203B41FA5}">
                      <a16:colId xmlns:a16="http://schemas.microsoft.com/office/drawing/2014/main" val="20000"/>
                    </a:ext>
                  </a:extLst>
                </a:gridCol>
                <a:gridCol w="1978227">
                  <a:extLst>
                    <a:ext uri="{9D8B030D-6E8A-4147-A177-3AD203B41FA5}">
                      <a16:colId xmlns:a16="http://schemas.microsoft.com/office/drawing/2014/main" val="20001"/>
                    </a:ext>
                  </a:extLst>
                </a:gridCol>
                <a:gridCol w="1978227">
                  <a:extLst>
                    <a:ext uri="{9D8B030D-6E8A-4147-A177-3AD203B41FA5}">
                      <a16:colId xmlns:a16="http://schemas.microsoft.com/office/drawing/2014/main" val="20002"/>
                    </a:ext>
                  </a:extLst>
                </a:gridCol>
              </a:tblGrid>
              <a:tr h="627959">
                <a:tc>
                  <a:txBody>
                    <a:bodyPr/>
                    <a:lstStyle/>
                    <a:p>
                      <a:r>
                        <a:rPr lang="en-AU" sz="2800"/>
                        <a:t>Model</a:t>
                      </a:r>
                    </a:p>
                  </a:txBody>
                  <a:tcPr marL="142718" marR="142718" marT="71359" marB="71359"/>
                </a:tc>
                <a:tc>
                  <a:txBody>
                    <a:bodyPr/>
                    <a:lstStyle/>
                    <a:p>
                      <a:r>
                        <a:rPr lang="en-AU" sz="2800"/>
                        <a:t>AIC</a:t>
                      </a:r>
                    </a:p>
                  </a:txBody>
                  <a:tcPr marL="142718" marR="142718" marT="71359" marB="71359"/>
                </a:tc>
                <a:tc>
                  <a:txBody>
                    <a:bodyPr/>
                    <a:lstStyle/>
                    <a:p>
                      <a:r>
                        <a:rPr lang="en-AU" sz="2800"/>
                        <a:t>BIC</a:t>
                      </a:r>
                    </a:p>
                  </a:txBody>
                  <a:tcPr marL="142718" marR="142718" marT="71359" marB="71359"/>
                </a:tc>
                <a:extLst>
                  <a:ext uri="{0D108BD9-81ED-4DB2-BD59-A6C34878D82A}">
                    <a16:rowId xmlns:a16="http://schemas.microsoft.com/office/drawing/2014/main" val="10000"/>
                  </a:ext>
                </a:extLst>
              </a:tr>
              <a:tr h="627959">
                <a:tc>
                  <a:txBody>
                    <a:bodyPr/>
                    <a:lstStyle/>
                    <a:p>
                      <a:r>
                        <a:rPr lang="en-AU" sz="2800"/>
                        <a:t>m0</a:t>
                      </a:r>
                    </a:p>
                  </a:txBody>
                  <a:tcPr marL="142718" marR="142718" marT="71359" marB="71359"/>
                </a:tc>
                <a:tc>
                  <a:txBody>
                    <a:bodyPr/>
                    <a:lstStyle/>
                    <a:p>
                      <a:r>
                        <a:rPr lang="en-AU" sz="2800" dirty="0"/>
                        <a:t>7483</a:t>
                      </a:r>
                    </a:p>
                  </a:txBody>
                  <a:tcPr marL="142718" marR="142718" marT="71359" marB="71359"/>
                </a:tc>
                <a:tc>
                  <a:txBody>
                    <a:bodyPr/>
                    <a:lstStyle/>
                    <a:p>
                      <a:r>
                        <a:rPr lang="en-AU" sz="2800" dirty="0"/>
                        <a:t>7503</a:t>
                      </a:r>
                    </a:p>
                  </a:txBody>
                  <a:tcPr marL="142718" marR="142718" marT="71359" marB="71359"/>
                </a:tc>
                <a:extLst>
                  <a:ext uri="{0D108BD9-81ED-4DB2-BD59-A6C34878D82A}">
                    <a16:rowId xmlns:a16="http://schemas.microsoft.com/office/drawing/2014/main" val="10001"/>
                  </a:ext>
                </a:extLst>
              </a:tr>
              <a:tr h="627959">
                <a:tc>
                  <a:txBody>
                    <a:bodyPr/>
                    <a:lstStyle/>
                    <a:p>
                      <a:r>
                        <a:rPr lang="en-AU" sz="2800"/>
                        <a:t>m1</a:t>
                      </a:r>
                    </a:p>
                  </a:txBody>
                  <a:tcPr marL="142718" marR="142718" marT="71359" marB="71359"/>
                </a:tc>
                <a:tc>
                  <a:txBody>
                    <a:bodyPr/>
                    <a:lstStyle/>
                    <a:p>
                      <a:r>
                        <a:rPr lang="en-US" sz="2800" dirty="0"/>
                        <a:t>3</a:t>
                      </a:r>
                      <a:r>
                        <a:rPr lang="en-AU" sz="2800" dirty="0"/>
                        <a:t>111</a:t>
                      </a:r>
                    </a:p>
                  </a:txBody>
                  <a:tcPr marL="142718" marR="142718" marT="71359" marB="71359"/>
                </a:tc>
                <a:tc>
                  <a:txBody>
                    <a:bodyPr/>
                    <a:lstStyle/>
                    <a:p>
                      <a:r>
                        <a:rPr lang="en-US" sz="2800" dirty="0"/>
                        <a:t>3</a:t>
                      </a:r>
                      <a:r>
                        <a:rPr lang="en-AU" sz="2800" dirty="0"/>
                        <a:t>131</a:t>
                      </a:r>
                    </a:p>
                  </a:txBody>
                  <a:tcPr marL="142718" marR="142718" marT="71359" marB="71359"/>
                </a:tc>
                <a:extLst>
                  <a:ext uri="{0D108BD9-81ED-4DB2-BD59-A6C34878D82A}">
                    <a16:rowId xmlns:a16="http://schemas.microsoft.com/office/drawing/2014/main" val="10002"/>
                  </a:ext>
                </a:extLst>
              </a:tr>
              <a:tr h="627959">
                <a:tc>
                  <a:txBody>
                    <a:bodyPr/>
                    <a:lstStyle/>
                    <a:p>
                      <a:r>
                        <a:rPr lang="en-AU" sz="2800"/>
                        <a:t>m2</a:t>
                      </a:r>
                    </a:p>
                  </a:txBody>
                  <a:tcPr marL="142718" marR="142718" marT="71359" marB="71359"/>
                </a:tc>
                <a:tc>
                  <a:txBody>
                    <a:bodyPr/>
                    <a:lstStyle/>
                    <a:p>
                      <a:r>
                        <a:rPr lang="en-AU" sz="2800" dirty="0"/>
                        <a:t>7191</a:t>
                      </a:r>
                    </a:p>
                  </a:txBody>
                  <a:tcPr marL="142718" marR="142718" marT="71359" marB="71359"/>
                </a:tc>
                <a:tc>
                  <a:txBody>
                    <a:bodyPr/>
                    <a:lstStyle/>
                    <a:p>
                      <a:r>
                        <a:rPr lang="en-AU" sz="2800" dirty="0"/>
                        <a:t>7217</a:t>
                      </a:r>
                    </a:p>
                  </a:txBody>
                  <a:tcPr marL="142718" marR="142718" marT="71359" marB="71359"/>
                </a:tc>
                <a:extLst>
                  <a:ext uri="{0D108BD9-81ED-4DB2-BD59-A6C34878D82A}">
                    <a16:rowId xmlns:a16="http://schemas.microsoft.com/office/drawing/2014/main" val="10003"/>
                  </a:ext>
                </a:extLst>
              </a:tr>
              <a:tr h="627959">
                <a:tc>
                  <a:txBody>
                    <a:bodyPr/>
                    <a:lstStyle/>
                    <a:p>
                      <a:r>
                        <a:rPr lang="en-AU" sz="2800"/>
                        <a:t>m3</a:t>
                      </a:r>
                    </a:p>
                  </a:txBody>
                  <a:tcPr marL="142718" marR="142718" marT="71359" marB="71359"/>
                </a:tc>
                <a:tc>
                  <a:txBody>
                    <a:bodyPr/>
                    <a:lstStyle/>
                    <a:p>
                      <a:r>
                        <a:rPr lang="en-AU" sz="2800" dirty="0"/>
                        <a:t>8547</a:t>
                      </a:r>
                    </a:p>
                  </a:txBody>
                  <a:tcPr marL="142718" marR="142718" marT="71359" marB="71359"/>
                </a:tc>
                <a:tc>
                  <a:txBody>
                    <a:bodyPr/>
                    <a:lstStyle/>
                    <a:p>
                      <a:r>
                        <a:rPr lang="en-AU" sz="2800" dirty="0"/>
                        <a:t>8561</a:t>
                      </a:r>
                    </a:p>
                  </a:txBody>
                  <a:tcPr marL="142718" marR="142718" marT="71359" marB="71359"/>
                </a:tc>
                <a:extLst>
                  <a:ext uri="{0D108BD9-81ED-4DB2-BD59-A6C34878D82A}">
                    <a16:rowId xmlns:a16="http://schemas.microsoft.com/office/drawing/2014/main" val="10004"/>
                  </a:ext>
                </a:extLst>
              </a:tr>
              <a:tr h="627959">
                <a:tc>
                  <a:txBody>
                    <a:bodyPr/>
                    <a:lstStyle/>
                    <a:p>
                      <a:r>
                        <a:rPr lang="en-AU" sz="2800"/>
                        <a:t>m4</a:t>
                      </a:r>
                    </a:p>
                  </a:txBody>
                  <a:tcPr marL="142718" marR="142718" marT="71359" marB="71359"/>
                </a:tc>
                <a:tc>
                  <a:txBody>
                    <a:bodyPr/>
                    <a:lstStyle/>
                    <a:p>
                      <a:r>
                        <a:rPr lang="en-AU" sz="2800" dirty="0"/>
                        <a:t>125183</a:t>
                      </a:r>
                    </a:p>
                  </a:txBody>
                  <a:tcPr marL="142718" marR="142718" marT="71359" marB="71359"/>
                </a:tc>
                <a:tc>
                  <a:txBody>
                    <a:bodyPr/>
                    <a:lstStyle/>
                    <a:p>
                      <a:r>
                        <a:rPr lang="en-AU" sz="2800" dirty="0"/>
                        <a:t>125210</a:t>
                      </a:r>
                    </a:p>
                  </a:txBody>
                  <a:tcPr marL="142718" marR="142718" marT="71359" marB="71359"/>
                </a:tc>
                <a:extLst>
                  <a:ext uri="{0D108BD9-81ED-4DB2-BD59-A6C34878D82A}">
                    <a16:rowId xmlns:a16="http://schemas.microsoft.com/office/drawing/2014/main" val="10005"/>
                  </a:ext>
                </a:extLst>
              </a:tr>
            </a:tbl>
          </a:graphicData>
        </a:graphic>
      </p:graphicFrame>
      <p:sp>
        <p:nvSpPr>
          <p:cNvPr id="4" name="Oval 3">
            <a:extLst>
              <a:ext uri="{FF2B5EF4-FFF2-40B4-BE49-F238E27FC236}">
                <a16:creationId xmlns:a16="http://schemas.microsoft.com/office/drawing/2014/main" id="{8605EB6D-CB39-332F-0968-DBDA6751D898}"/>
              </a:ext>
            </a:extLst>
          </p:cNvPr>
          <p:cNvSpPr/>
          <p:nvPr/>
        </p:nvSpPr>
        <p:spPr>
          <a:xfrm>
            <a:off x="3328300" y="2650628"/>
            <a:ext cx="5708073" cy="803564"/>
          </a:xfrm>
          <a:prstGeom prst="ellipse">
            <a:avLst/>
          </a:prstGeom>
          <a:solidFill>
            <a:srgbClr val="FFFF00">
              <a:alpha val="40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9" name="Group 8">
            <a:extLst>
              <a:ext uri="{FF2B5EF4-FFF2-40B4-BE49-F238E27FC236}">
                <a16:creationId xmlns:a16="http://schemas.microsoft.com/office/drawing/2014/main" id="{18A60C3F-E64F-19EB-E144-E8DE052833EB}"/>
              </a:ext>
            </a:extLst>
          </p:cNvPr>
          <p:cNvGrpSpPr/>
          <p:nvPr/>
        </p:nvGrpSpPr>
        <p:grpSpPr>
          <a:xfrm>
            <a:off x="2260570" y="2373970"/>
            <a:ext cx="6153757" cy="3823416"/>
            <a:chOff x="2260570" y="2373970"/>
            <a:chExt cx="6153757" cy="3823416"/>
          </a:xfrm>
        </p:grpSpPr>
        <p:sp>
          <p:nvSpPr>
            <p:cNvPr id="7" name="TextBox 6">
              <a:extLst>
                <a:ext uri="{FF2B5EF4-FFF2-40B4-BE49-F238E27FC236}">
                  <a16:creationId xmlns:a16="http://schemas.microsoft.com/office/drawing/2014/main" id="{E8F75360-FC77-28B7-D1E6-6D6551601C1F}"/>
                </a:ext>
              </a:extLst>
            </p:cNvPr>
            <p:cNvSpPr txBox="1"/>
            <p:nvPr/>
          </p:nvSpPr>
          <p:spPr>
            <a:xfrm>
              <a:off x="3472681" y="5551055"/>
              <a:ext cx="4941646" cy="646331"/>
            </a:xfrm>
            <a:prstGeom prst="rect">
              <a:avLst/>
            </a:prstGeom>
            <a:noFill/>
          </p:spPr>
          <p:txBody>
            <a:bodyPr wrap="square" rtlCol="0">
              <a:spAutoFit/>
            </a:bodyPr>
            <a:lstStyle/>
            <a:p>
              <a:r>
                <a:rPr lang="en-US" dirty="0"/>
                <a:t>m0 uses La Cava et al (HILDA) categorization</a:t>
              </a:r>
            </a:p>
            <a:p>
              <a:r>
                <a:rPr lang="en-US" dirty="0"/>
                <a:t>m1 uses Bilston et al (FM&lt;0) categorization </a:t>
              </a:r>
              <a:endParaRPr lang="en-AU" dirty="0"/>
            </a:p>
          </p:txBody>
        </p:sp>
        <p:sp>
          <p:nvSpPr>
            <p:cNvPr id="6" name="Arrow: Curved Right 5">
              <a:extLst>
                <a:ext uri="{FF2B5EF4-FFF2-40B4-BE49-F238E27FC236}">
                  <a16:creationId xmlns:a16="http://schemas.microsoft.com/office/drawing/2014/main" id="{EEDC55E9-4E1B-8CF0-2345-4F232426DF64}"/>
                </a:ext>
              </a:extLst>
            </p:cNvPr>
            <p:cNvSpPr/>
            <p:nvPr/>
          </p:nvSpPr>
          <p:spPr>
            <a:xfrm>
              <a:off x="2260570" y="2373970"/>
              <a:ext cx="1067730" cy="1046346"/>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87E9A2-06EB-1423-DB0D-F51EDE78D9BB}"/>
              </a:ext>
            </a:extLst>
          </p:cNvPr>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a:solidFill>
                  <a:srgbClr val="FFFFFF"/>
                </a:solidFill>
                <a:latin typeface="+mj-lt"/>
                <a:ea typeface="+mj-ea"/>
                <a:cs typeface="+mj-cs"/>
              </a:rPr>
              <a:t>Content</a:t>
            </a:r>
          </a:p>
        </p:txBody>
      </p:sp>
      <p:graphicFrame>
        <p:nvGraphicFramePr>
          <p:cNvPr id="5" name="Content Placeholder 2">
            <a:extLst>
              <a:ext uri="{FF2B5EF4-FFF2-40B4-BE49-F238E27FC236}">
                <a16:creationId xmlns:a16="http://schemas.microsoft.com/office/drawing/2014/main" id="{7AC27AE6-2F25-8645-3361-E8FA9F28D838}"/>
              </a:ext>
            </a:extLst>
          </p:cNvPr>
          <p:cNvGraphicFramePr>
            <a:graphicFrameLocks noGrp="1"/>
          </p:cNvGraphicFramePr>
          <p:nvPr>
            <p:ph idx="1"/>
            <p:extLst>
              <p:ext uri="{D42A27DB-BD31-4B8C-83A1-F6EECF244321}">
                <p14:modId xmlns:p14="http://schemas.microsoft.com/office/powerpoint/2010/main" val="2146775724"/>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404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986118" y="735106"/>
            <a:ext cx="7540322"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(2) Confusion matrices in r</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125975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22673-F911-AC42-A6B5-55A544785E29}"/>
              </a:ext>
            </a:extLst>
          </p:cNvPr>
          <p:cNvSpPr>
            <a:spLocks noGrp="1"/>
          </p:cNvSpPr>
          <p:nvPr>
            <p:ph type="title"/>
          </p:nvPr>
        </p:nvSpPr>
        <p:spPr>
          <a:xfrm>
            <a:off x="1028699" y="294538"/>
            <a:ext cx="7421963" cy="1033669"/>
          </a:xfrm>
        </p:spPr>
        <p:txBody>
          <a:bodyPr>
            <a:normAutofit/>
          </a:bodyPr>
          <a:lstStyle/>
          <a:p>
            <a:r>
              <a:rPr lang="en-US" sz="3500">
                <a:solidFill>
                  <a:srgbClr val="FFFFFF"/>
                </a:solidFill>
              </a:rPr>
              <a:t>The output of ConfusionMatrix() in R</a:t>
            </a:r>
            <a:endParaRPr lang="en-AU" sz="3500">
              <a:solidFill>
                <a:srgbClr val="FFFFFF"/>
              </a:solidFill>
            </a:endParaRPr>
          </a:p>
        </p:txBody>
      </p:sp>
      <p:sp>
        <p:nvSpPr>
          <p:cNvPr id="3" name="Content Placeholder 2">
            <a:extLst>
              <a:ext uri="{FF2B5EF4-FFF2-40B4-BE49-F238E27FC236}">
                <a16:creationId xmlns:a16="http://schemas.microsoft.com/office/drawing/2014/main" id="{F13EA3C1-9CC8-BA4C-A574-EF03E526DF35}"/>
              </a:ext>
            </a:extLst>
          </p:cNvPr>
          <p:cNvSpPr>
            <a:spLocks noGrp="1"/>
          </p:cNvSpPr>
          <p:nvPr>
            <p:ph idx="1"/>
          </p:nvPr>
        </p:nvSpPr>
        <p:spPr>
          <a:xfrm>
            <a:off x="258618" y="2250818"/>
            <a:ext cx="8127573" cy="5071538"/>
          </a:xfrm>
        </p:spPr>
        <p:txBody>
          <a:bodyPr anchor="ctr">
            <a:normAutofit fontScale="92500" lnSpcReduction="20000"/>
          </a:bodyPr>
          <a:lstStyle/>
          <a:p>
            <a:r>
              <a:rPr lang="en-US" sz="3000" dirty="0"/>
              <a:t>The library “caret” contains </a:t>
            </a:r>
            <a:r>
              <a:rPr lang="en-US" sz="3000" dirty="0" err="1"/>
              <a:t>ConfusionMatrix</a:t>
            </a:r>
            <a:r>
              <a:rPr lang="en-US" sz="3000" dirty="0"/>
              <a:t>()</a:t>
            </a:r>
            <a:br>
              <a:rPr lang="en-US" sz="3000" dirty="0"/>
            </a:br>
            <a:endParaRPr lang="en-US" sz="3000" dirty="0"/>
          </a:p>
          <a:p>
            <a:r>
              <a:rPr lang="en-US" sz="3000" dirty="0"/>
              <a:t>The </a:t>
            </a:r>
            <a:r>
              <a:rPr lang="en-US" sz="3000" dirty="0" err="1"/>
              <a:t>ConfusionMatrix</a:t>
            </a:r>
            <a:r>
              <a:rPr lang="en-US" sz="3000" dirty="0"/>
              <a:t>() function has numerous metrics to measure the performance of a logistic function apart from the confusion matrix :</a:t>
            </a:r>
            <a:br>
              <a:rPr lang="en-US" sz="3000" dirty="0"/>
            </a:br>
            <a:endParaRPr lang="en-US" sz="3000" dirty="0"/>
          </a:p>
          <a:p>
            <a:pPr marL="914400" lvl="1" indent="-457200">
              <a:buFont typeface="+mj-lt"/>
              <a:buAutoNum type="arabicPeriod"/>
            </a:pPr>
            <a:r>
              <a:rPr lang="en-US" sz="3000" dirty="0"/>
              <a:t>Accuracy</a:t>
            </a:r>
          </a:p>
          <a:p>
            <a:pPr marL="914400" lvl="1" indent="-457200">
              <a:buFont typeface="+mj-lt"/>
              <a:buAutoNum type="arabicPeriod"/>
            </a:pPr>
            <a:r>
              <a:rPr lang="en-US" sz="3000" dirty="0"/>
              <a:t>No Information Rate</a:t>
            </a:r>
          </a:p>
          <a:p>
            <a:pPr marL="914400" lvl="1" indent="-457200">
              <a:buFont typeface="+mj-lt"/>
              <a:buAutoNum type="arabicPeriod"/>
            </a:pPr>
            <a:r>
              <a:rPr lang="en-US" sz="3000" dirty="0"/>
              <a:t>Sensitivity &amp; Specificity</a:t>
            </a:r>
          </a:p>
          <a:p>
            <a:pPr marL="914400" lvl="1" indent="-457200">
              <a:buFont typeface="+mj-lt"/>
              <a:buAutoNum type="arabicPeriod"/>
            </a:pPr>
            <a:r>
              <a:rPr lang="en-US" sz="3000" dirty="0"/>
              <a:t>Precision &amp; Negative Prediction Value</a:t>
            </a:r>
          </a:p>
          <a:p>
            <a:pPr marL="914400" lvl="1" indent="-457200">
              <a:buFont typeface="+mj-lt"/>
              <a:buAutoNum type="arabicPeriod"/>
            </a:pPr>
            <a:r>
              <a:rPr lang="en-US" sz="3000" dirty="0"/>
              <a:t>Prevalence, Detection Rate &amp; Detection Prevalence</a:t>
            </a:r>
          </a:p>
          <a:p>
            <a:pPr lvl="1"/>
            <a:endParaRPr lang="en-US" sz="1700" dirty="0"/>
          </a:p>
          <a:p>
            <a:endParaRPr lang="en-US" sz="1700" dirty="0"/>
          </a:p>
          <a:p>
            <a:endParaRPr lang="en-US" sz="1700" dirty="0"/>
          </a:p>
          <a:p>
            <a:endParaRPr lang="en-AU" sz="1700" dirty="0"/>
          </a:p>
        </p:txBody>
      </p:sp>
    </p:spTree>
    <p:extLst>
      <p:ext uri="{BB962C8B-B14F-4D97-AF65-F5344CB8AC3E}">
        <p14:creationId xmlns:p14="http://schemas.microsoft.com/office/powerpoint/2010/main" val="1734430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067DB46-BA28-4673-6F36-A24F66FEDB07}"/>
              </a:ext>
            </a:extLst>
          </p:cNvPr>
          <p:cNvSpPr>
            <a:spLocks noGrp="1"/>
          </p:cNvSpPr>
          <p:nvPr>
            <p:ph type="title"/>
          </p:nvPr>
        </p:nvSpPr>
        <p:spPr>
          <a:xfrm>
            <a:off x="607515" y="5726545"/>
            <a:ext cx="7455829" cy="923626"/>
          </a:xfrm>
        </p:spPr>
        <p:txBody>
          <a:bodyPr vert="horz" lIns="91440" tIns="45720" rIns="91440" bIns="45720" rtlCol="0" anchor="ctr">
            <a:normAutofit fontScale="90000"/>
          </a:bodyPr>
          <a:lstStyle/>
          <a:p>
            <a:pPr marL="457200" lvl="1"/>
            <a:r>
              <a:rPr lang="en-US" sz="3500" kern="1200" dirty="0">
                <a:solidFill>
                  <a:srgbClr val="FFFFFF"/>
                </a:solidFill>
                <a:latin typeface="+mj-lt"/>
                <a:ea typeface="+mj-ea"/>
                <a:cs typeface="+mj-cs"/>
              </a:rPr>
              <a:t>The Confusion Matrix in Detail: </a:t>
            </a:r>
            <a:br>
              <a:rPr lang="en-US" sz="3500" kern="1200" dirty="0">
                <a:solidFill>
                  <a:srgbClr val="FFFFFF"/>
                </a:solidFill>
                <a:latin typeface="+mj-lt"/>
                <a:ea typeface="+mj-ea"/>
                <a:cs typeface="+mj-cs"/>
              </a:rPr>
            </a:br>
            <a:r>
              <a:rPr lang="en-US" sz="2000" kern="1200" dirty="0">
                <a:solidFill>
                  <a:srgbClr val="FFFFFF"/>
                </a:solidFill>
                <a:latin typeface="+mj-lt"/>
                <a:ea typeface="+mj-ea"/>
                <a:cs typeface="+mj-cs"/>
              </a:rPr>
              <a:t>(1)</a:t>
            </a:r>
            <a:r>
              <a:rPr lang="en-US" sz="3500" kern="1200" dirty="0">
                <a:solidFill>
                  <a:srgbClr val="FFFFFF"/>
                </a:solidFill>
                <a:latin typeface="+mj-lt"/>
                <a:ea typeface="+mj-ea"/>
                <a:cs typeface="+mj-cs"/>
              </a:rPr>
              <a:t> </a:t>
            </a:r>
            <a:r>
              <a:rPr lang="en-US" dirty="0">
                <a:solidFill>
                  <a:schemeClr val="bg1"/>
                </a:solidFill>
              </a:rPr>
              <a:t>Accuracy, (2) No Information Rate, (3) Sensitivity &amp; Specificity, (4) Precision &amp; Negative Prediction Value, (5) Prevalence, Detection Rate &amp; Detection, Prevalence</a:t>
            </a:r>
            <a:br>
              <a:rPr lang="en-US" sz="3600" dirty="0"/>
            </a:br>
            <a:endParaRPr lang="en-US" sz="3500" kern="1200" dirty="0">
              <a:solidFill>
                <a:srgbClr val="FFFFFF"/>
              </a:solidFill>
              <a:latin typeface="+mj-lt"/>
              <a:ea typeface="+mj-ea"/>
              <a:cs typeface="+mj-cs"/>
            </a:endParaRPr>
          </a:p>
        </p:txBody>
      </p:sp>
      <p:pic>
        <p:nvPicPr>
          <p:cNvPr id="4" name="Online Media 3" title="Confusion Matrix | How to evaluate classification model | Machine Learning Basics">
            <a:hlinkClick r:id="" action="ppaction://media"/>
            <a:extLst>
              <a:ext uri="{FF2B5EF4-FFF2-40B4-BE49-F238E27FC236}">
                <a16:creationId xmlns:a16="http://schemas.microsoft.com/office/drawing/2014/main" id="{99839C3A-38D3-633A-3EA1-1CAD3A822B0B}"/>
              </a:ext>
            </a:extLst>
          </p:cNvPr>
          <p:cNvPicPr>
            <a:picLocks noGrp="1" noRot="1" noChangeAspect="1"/>
          </p:cNvPicPr>
          <p:nvPr>
            <p:ph idx="1"/>
            <a:videoFile r:link="rId1"/>
          </p:nvPr>
        </p:nvPicPr>
        <p:blipFill>
          <a:blip r:embed="rId3"/>
          <a:stretch>
            <a:fillRect/>
          </a:stretch>
        </p:blipFill>
        <p:spPr>
          <a:xfrm>
            <a:off x="607516" y="390832"/>
            <a:ext cx="7998431" cy="4519114"/>
          </a:xfrm>
          <a:prstGeom prst="rect">
            <a:avLst/>
          </a:prstGeom>
        </p:spPr>
      </p:pic>
    </p:spTree>
    <p:extLst>
      <p:ext uri="{BB962C8B-B14F-4D97-AF65-F5344CB8AC3E}">
        <p14:creationId xmlns:p14="http://schemas.microsoft.com/office/powerpoint/2010/main" val="313958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028699" y="294538"/>
            <a:ext cx="7421963" cy="1033669"/>
          </a:xfrm>
        </p:spPr>
        <p:txBody>
          <a:bodyPr>
            <a:normAutofit/>
          </a:bodyPr>
          <a:lstStyle/>
          <a:p>
            <a:r>
              <a:rPr lang="en-US" sz="3500">
                <a:solidFill>
                  <a:srgbClr val="FFFFFF"/>
                </a:solidFill>
              </a:rPr>
              <a:t>Implement Confusion Matrix in R</a:t>
            </a:r>
            <a:endParaRPr lang="en-AU" sz="3500">
              <a:solidFill>
                <a:srgbClr val="FFFFFF"/>
              </a:solidFill>
            </a:endParaRPr>
          </a:p>
        </p:txBody>
      </p:sp>
      <p:sp>
        <p:nvSpPr>
          <p:cNvPr id="3" name="Content Placeholder 2">
            <a:extLst>
              <a:ext uri="{FF2B5EF4-FFF2-40B4-BE49-F238E27FC236}">
                <a16:creationId xmlns:a16="http://schemas.microsoft.com/office/drawing/2014/main" id="{690E4B24-CAAA-2123-15C7-8966A21A929E}"/>
              </a:ext>
            </a:extLst>
          </p:cNvPr>
          <p:cNvSpPr>
            <a:spLocks noGrp="1"/>
          </p:cNvSpPr>
          <p:nvPr>
            <p:ph idx="1"/>
          </p:nvPr>
        </p:nvSpPr>
        <p:spPr>
          <a:xfrm>
            <a:off x="110837" y="1690254"/>
            <a:ext cx="8799484" cy="5167745"/>
          </a:xfrm>
        </p:spPr>
        <p:txBody>
          <a:bodyPr anchor="ctr">
            <a:normAutofit/>
          </a:bodyPr>
          <a:lstStyle/>
          <a:p>
            <a:r>
              <a:rPr lang="en-US" sz="2400" dirty="0" err="1"/>
              <a:t>install.packages</a:t>
            </a:r>
            <a:r>
              <a:rPr lang="en-US" sz="2400" dirty="0"/>
              <a:t>("caret") and library(caret)</a:t>
            </a:r>
          </a:p>
          <a:p>
            <a:r>
              <a:rPr lang="en-US" sz="2400" dirty="0"/>
              <a:t>In the </a:t>
            </a:r>
            <a:r>
              <a:rPr lang="en-US" sz="2400" dirty="0" err="1"/>
              <a:t>confusionMatrix</a:t>
            </a:r>
            <a:r>
              <a:rPr lang="en-US" sz="2400" dirty="0"/>
              <a:t> function from the caret package, the first input should be the predicted class labels, and the second input should be the actual class labels. </a:t>
            </a:r>
          </a:p>
          <a:p>
            <a:r>
              <a:rPr lang="en-US" sz="2400" dirty="0"/>
              <a:t>The predicted probabilities are typically used to determine the predicted class labels by applying a threshold.</a:t>
            </a:r>
          </a:p>
          <a:p>
            <a:r>
              <a:rPr lang="en-US" sz="2400" dirty="0"/>
              <a:t>m0_predicted_probabilities&lt;-predict(m0, type="response")</a:t>
            </a:r>
          </a:p>
          <a:p>
            <a:r>
              <a:rPr lang="en-US" sz="2400" dirty="0"/>
              <a:t>predicted_classes0 &lt;- </a:t>
            </a:r>
            <a:r>
              <a:rPr lang="en-US" sz="2400" dirty="0" err="1"/>
              <a:t>ifelse</a:t>
            </a:r>
            <a:r>
              <a:rPr lang="en-US" sz="2400" dirty="0"/>
              <a:t>(m0_predicted_probabilities &gt; </a:t>
            </a:r>
            <a:r>
              <a:rPr lang="en-US" sz="2400" dirty="0">
                <a:solidFill>
                  <a:srgbClr val="FF0000"/>
                </a:solidFill>
                <a:highlight>
                  <a:srgbClr val="FFFF00"/>
                </a:highlight>
              </a:rPr>
              <a:t>0.5</a:t>
            </a:r>
            <a:r>
              <a:rPr lang="en-US" sz="2400" dirty="0"/>
              <a:t>, 1, 0)</a:t>
            </a:r>
          </a:p>
          <a:p>
            <a:r>
              <a:rPr lang="en-US" sz="2400" dirty="0" err="1"/>
              <a:t>confusionMatrix</a:t>
            </a:r>
            <a:r>
              <a:rPr lang="en-US" sz="2400" dirty="0"/>
              <a:t>(</a:t>
            </a:r>
            <a:r>
              <a:rPr lang="en-US" sz="2400" dirty="0" err="1"/>
              <a:t>as.factor</a:t>
            </a:r>
            <a:r>
              <a:rPr lang="en-US" sz="2400" dirty="0"/>
              <a:t>(predicted_classes0), </a:t>
            </a:r>
            <a:r>
              <a:rPr lang="en-US" sz="2400" dirty="0" err="1"/>
              <a:t>as.factor</a:t>
            </a:r>
            <a:r>
              <a:rPr lang="en-US" sz="2400" dirty="0"/>
              <a:t>(m0$y))</a:t>
            </a:r>
          </a:p>
          <a:p>
            <a:endParaRPr lang="en-AU" sz="1700" dirty="0"/>
          </a:p>
        </p:txBody>
      </p:sp>
    </p:spTree>
    <p:extLst>
      <p:ext uri="{BB962C8B-B14F-4D97-AF65-F5344CB8AC3E}">
        <p14:creationId xmlns:p14="http://schemas.microsoft.com/office/powerpoint/2010/main" val="3585960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Programming data on computer monitor">
            <a:extLst>
              <a:ext uri="{FF2B5EF4-FFF2-40B4-BE49-F238E27FC236}">
                <a16:creationId xmlns:a16="http://schemas.microsoft.com/office/drawing/2014/main" id="{63409E73-9287-C721-46E2-FB7F9FCB4D1B}"/>
              </a:ext>
            </a:extLst>
          </p:cNvPr>
          <p:cNvPicPr>
            <a:picLocks noChangeAspect="1"/>
          </p:cNvPicPr>
          <p:nvPr/>
        </p:nvPicPr>
        <p:blipFill>
          <a:blip r:embed="rId2">
            <a:alphaModFix/>
          </a:blip>
          <a:srcRect l="10472" r="527" b="-1"/>
          <a:stretch/>
        </p:blipFill>
        <p:spPr>
          <a:xfrm>
            <a:off x="20" y="10"/>
            <a:ext cx="9143979" cy="6857990"/>
          </a:xfrm>
          <a:prstGeom prst="rect">
            <a:avLst/>
          </a:prstGeom>
        </p:spPr>
      </p:pic>
      <p:sp>
        <p:nvSpPr>
          <p:cNvPr id="15" name="Rectangle 1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DF81-A544-A9CA-4901-E34443CC9498}"/>
              </a:ext>
            </a:extLst>
          </p:cNvPr>
          <p:cNvSpPr>
            <a:spLocks noGrp="1"/>
          </p:cNvSpPr>
          <p:nvPr>
            <p:ph type="title"/>
          </p:nvPr>
        </p:nvSpPr>
        <p:spPr>
          <a:xfrm>
            <a:off x="571500" y="1137434"/>
            <a:ext cx="8082973" cy="5097108"/>
          </a:xfrm>
        </p:spPr>
        <p:txBody>
          <a:bodyPr vert="horz" lIns="91440" tIns="45720" rIns="91440" bIns="45720" rtlCol="0" anchor="t">
            <a:normAutofit/>
          </a:bodyPr>
          <a:lstStyle/>
          <a:p>
            <a:pPr defTabSz="914400">
              <a:lnSpc>
                <a:spcPct val="90000"/>
              </a:lnSpc>
            </a:pPr>
            <a:r>
              <a:rPr lang="en-US" sz="8000" dirty="0">
                <a:solidFill>
                  <a:srgbClr val="FFFF00"/>
                </a:solidFill>
                <a:effectLst>
                  <a:outerShdw blurRad="38100" dist="38100" dir="2700000" algn="tl">
                    <a:srgbClr val="000000">
                      <a:alpha val="43137"/>
                    </a:srgbClr>
                  </a:outerShdw>
                </a:effectLst>
              </a:rPr>
              <a:t>Confusion Matrix </a:t>
            </a:r>
            <a:br>
              <a:rPr lang="en-US" sz="8000" dirty="0">
                <a:solidFill>
                  <a:srgbClr val="FFFF00"/>
                </a:solidFill>
                <a:effectLst>
                  <a:outerShdw blurRad="38100" dist="38100" dir="2700000" algn="tl">
                    <a:srgbClr val="000000">
                      <a:alpha val="43137"/>
                    </a:srgbClr>
                  </a:outerShdw>
                </a:effectLst>
              </a:rPr>
            </a:br>
            <a:r>
              <a:rPr lang="en-US" sz="8000" dirty="0">
                <a:solidFill>
                  <a:srgbClr val="FFFF00"/>
                </a:solidFill>
                <a:effectLst>
                  <a:outerShdw blurRad="38100" dist="38100" dir="2700000" algn="tl">
                    <a:srgbClr val="000000">
                      <a:alpha val="43137"/>
                    </a:srgbClr>
                  </a:outerShdw>
                </a:effectLst>
              </a:rPr>
              <a:t>for m0</a:t>
            </a:r>
            <a:br>
              <a:rPr lang="en-US" sz="8000" dirty="0">
                <a:solidFill>
                  <a:srgbClr val="FFFF00"/>
                </a:solidFill>
                <a:effectLst>
                  <a:outerShdw blurRad="38100" dist="38100" dir="2700000" algn="tl">
                    <a:srgbClr val="000000">
                      <a:alpha val="43137"/>
                    </a:srgbClr>
                  </a:outerShdw>
                </a:effectLst>
              </a:rPr>
            </a:br>
            <a:endParaRPr lang="en-US" sz="8000" dirty="0">
              <a:solidFill>
                <a:srgbClr val="FFFF00"/>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4A54C55-AFDB-7E3B-43E3-D3A810EC27BA}"/>
              </a:ext>
            </a:extLst>
          </p:cNvPr>
          <p:cNvSpPr>
            <a:spLocks noGrp="1"/>
          </p:cNvSpPr>
          <p:nvPr>
            <p:ph type="body" idx="1"/>
          </p:nvPr>
        </p:nvSpPr>
        <p:spPr>
          <a:xfrm>
            <a:off x="628650" y="4293441"/>
            <a:ext cx="4721499" cy="1588514"/>
          </a:xfrm>
        </p:spPr>
        <p:txBody>
          <a:bodyPr vert="horz" lIns="91440" tIns="45720" rIns="91440" bIns="45720" rtlCol="0" anchor="b">
            <a:normAutofit/>
          </a:bodyPr>
          <a:lstStyle/>
          <a:p>
            <a:pPr defTabSz="914400">
              <a:lnSpc>
                <a:spcPct val="90000"/>
              </a:lnSpc>
              <a:spcBef>
                <a:spcPts val="1000"/>
              </a:spcBef>
            </a:pPr>
            <a:endParaRPr lang="en-US" sz="1600">
              <a:solidFill>
                <a:srgbClr val="FFFFFF"/>
              </a:solidFill>
            </a:endParaRP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553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586855"/>
            <a:ext cx="3172575" cy="3387497"/>
          </a:xfrm>
        </p:spPr>
        <p:txBody>
          <a:bodyPr anchor="b">
            <a:normAutofit/>
          </a:bodyPr>
          <a:lstStyle/>
          <a:p>
            <a:pPr algn="r"/>
            <a:r>
              <a:rPr lang="en-AU" sz="3500" dirty="0">
                <a:solidFill>
                  <a:srgbClr val="FFFFFF"/>
                </a:solidFill>
              </a:rPr>
              <a:t>Confusion Matrix Overview for m0</a:t>
            </a:r>
          </a:p>
        </p:txBody>
      </p:sp>
      <p:sp>
        <p:nvSpPr>
          <p:cNvPr id="3" name="Content Placeholder 2"/>
          <p:cNvSpPr>
            <a:spLocks noGrp="1"/>
          </p:cNvSpPr>
          <p:nvPr>
            <p:ph idx="1"/>
          </p:nvPr>
        </p:nvSpPr>
        <p:spPr>
          <a:xfrm>
            <a:off x="4877368" y="649480"/>
            <a:ext cx="3646835" cy="5546047"/>
          </a:xfrm>
        </p:spPr>
        <p:txBody>
          <a:bodyPr anchor="ctr">
            <a:normAutofit/>
          </a:bodyPr>
          <a:lstStyle/>
          <a:p>
            <a:r>
              <a:rPr lang="en-US" sz="1700" dirty="0"/>
              <a:t>A confusion matrix is a table used to evaluate the performance of a classification model.</a:t>
            </a:r>
          </a:p>
          <a:p>
            <a:endParaRPr lang="en-US" sz="1700" dirty="0">
              <a:highlight>
                <a:srgbClr val="FFFF00"/>
              </a:highlight>
            </a:endParaRPr>
          </a:p>
          <a:p>
            <a:r>
              <a:rPr lang="en-US" sz="1700" dirty="0"/>
              <a:t>Confusion Matrix for Model m0:</a:t>
            </a:r>
          </a:p>
          <a:p>
            <a:r>
              <a:rPr lang="en-US" sz="1700" dirty="0"/>
              <a:t>                     Reference</a:t>
            </a:r>
          </a:p>
          <a:p>
            <a:r>
              <a:rPr lang="en-US" sz="1700" dirty="0"/>
              <a:t>Prediction     0        </a:t>
            </a:r>
            <a:r>
              <a:rPr lang="en-US" sz="1700" dirty="0">
                <a:highlight>
                  <a:srgbClr val="00FF00"/>
                </a:highlight>
              </a:rPr>
              <a:t> 1</a:t>
            </a:r>
          </a:p>
          <a:p>
            <a:r>
              <a:rPr lang="en-US" sz="1700" dirty="0"/>
              <a:t>         0          3820 2031</a:t>
            </a:r>
          </a:p>
          <a:p>
            <a:r>
              <a:rPr lang="en-US" sz="1700" dirty="0"/>
              <a:t>         </a:t>
            </a:r>
            <a:r>
              <a:rPr lang="en-US" sz="1700" dirty="0">
                <a:highlight>
                  <a:srgbClr val="00FF00"/>
                </a:highlight>
              </a:rPr>
              <a:t>1 </a:t>
            </a:r>
            <a:r>
              <a:rPr lang="en-US" sz="1700" dirty="0"/>
              <a:t>             </a:t>
            </a:r>
            <a:r>
              <a:rPr lang="en-US" sz="1700" dirty="0">
                <a:highlight>
                  <a:srgbClr val="00FFFF"/>
                </a:highlight>
              </a:rPr>
              <a:t>2</a:t>
            </a:r>
            <a:r>
              <a:rPr lang="en-US" sz="1700" dirty="0"/>
              <a:t>        </a:t>
            </a:r>
            <a:r>
              <a:rPr lang="en-US" sz="1700" dirty="0">
                <a:highlight>
                  <a:srgbClr val="FFFF00"/>
                </a:highlight>
              </a:rPr>
              <a:t>1</a:t>
            </a:r>
          </a:p>
          <a:p>
            <a:endParaRPr lang="en-US" sz="1700" dirty="0"/>
          </a:p>
          <a:p>
            <a:r>
              <a:rPr lang="en-US" sz="1700" dirty="0"/>
              <a:t>Class 0 (</a:t>
            </a:r>
            <a:r>
              <a:rPr lang="en-US" sz="1700" dirty="0" err="1"/>
              <a:t>negaitive</a:t>
            </a:r>
            <a:r>
              <a:rPr lang="en-US" sz="1700" dirty="0"/>
              <a:t>): Not in financial stress</a:t>
            </a:r>
          </a:p>
          <a:p>
            <a:r>
              <a:rPr lang="en-US" sz="1700" dirty="0"/>
              <a:t>Class 1 (positive): In financial stress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dirty="0">
                <a:solidFill>
                  <a:srgbClr val="FFFFFF"/>
                </a:solidFill>
              </a:rPr>
              <a:t>(1) Accuracy</a:t>
            </a:r>
          </a:p>
        </p:txBody>
      </p:sp>
      <p:sp>
        <p:nvSpPr>
          <p:cNvPr id="3" name="Content Placeholder 2"/>
          <p:cNvSpPr>
            <a:spLocks noGrp="1"/>
          </p:cNvSpPr>
          <p:nvPr>
            <p:ph idx="1"/>
          </p:nvPr>
        </p:nvSpPr>
        <p:spPr>
          <a:xfrm>
            <a:off x="3607694" y="649480"/>
            <a:ext cx="4916510" cy="5546047"/>
          </a:xfrm>
        </p:spPr>
        <p:txBody>
          <a:bodyPr anchor="ctr">
            <a:normAutofit fontScale="92500" lnSpcReduction="20000"/>
          </a:bodyPr>
          <a:lstStyle/>
          <a:p>
            <a:r>
              <a:rPr lang="en-US" sz="2800" dirty="0">
                <a:solidFill>
                  <a:srgbClr val="0070C0"/>
                </a:solidFill>
              </a:rPr>
              <a:t>Accuracy</a:t>
            </a:r>
            <a:r>
              <a:rPr lang="en-US" sz="2800" dirty="0"/>
              <a:t>: 65.27%</a:t>
            </a:r>
          </a:p>
          <a:p>
            <a:r>
              <a:rPr lang="en-US" sz="2800" dirty="0">
                <a:solidFill>
                  <a:srgbClr val="0070C0"/>
                </a:solidFill>
              </a:rPr>
              <a:t>Interpretation:</a:t>
            </a:r>
            <a:r>
              <a:rPr lang="en-US" sz="2800" dirty="0"/>
              <a:t> The proportion of total correct predictions (both true positives and true negatives) out of all predictions. </a:t>
            </a:r>
          </a:p>
          <a:p>
            <a:r>
              <a:rPr lang="en-US" sz="2800" dirty="0"/>
              <a:t>An accuracy of 65.27% means that about 65% of the households were correctly classified by the model.</a:t>
            </a:r>
          </a:p>
          <a:p>
            <a:r>
              <a:rPr lang="en-US" sz="2800" dirty="0">
                <a:solidFill>
                  <a:srgbClr val="0070C0"/>
                </a:solidFill>
              </a:rPr>
              <a:t> 95% CI: </a:t>
            </a:r>
            <a:r>
              <a:rPr lang="en-US" sz="2800" dirty="0"/>
              <a:t>(64.04%, 66.49%)</a:t>
            </a:r>
          </a:p>
          <a:p>
            <a:r>
              <a:rPr lang="en-US" sz="2800" dirty="0">
                <a:solidFill>
                  <a:srgbClr val="0070C0"/>
                </a:solidFill>
              </a:rPr>
              <a:t>Interpretation:</a:t>
            </a:r>
            <a:r>
              <a:rPr lang="en-US" sz="2800" dirty="0"/>
              <a:t> This range indicates that if we were to repeat this process many times, about 95% of the calculated accuracies would fall within this interval.</a:t>
            </a:r>
          </a:p>
          <a:p>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600" dirty="0">
                <a:solidFill>
                  <a:srgbClr val="FFFFFF"/>
                </a:solidFill>
              </a:rPr>
              <a:t>(2) </a:t>
            </a:r>
            <a:br>
              <a:rPr lang="en-US" sz="3600" dirty="0">
                <a:solidFill>
                  <a:srgbClr val="FFFFFF"/>
                </a:solidFill>
              </a:rPr>
            </a:br>
            <a:r>
              <a:rPr lang="en-US" sz="3600" dirty="0">
                <a:solidFill>
                  <a:srgbClr val="FFFFFF"/>
                </a:solidFill>
              </a:rPr>
              <a:t>No Information Rate</a:t>
            </a:r>
          </a:p>
        </p:txBody>
      </p:sp>
      <p:sp>
        <p:nvSpPr>
          <p:cNvPr id="3" name="Content Placeholder 2"/>
          <p:cNvSpPr>
            <a:spLocks noGrp="1"/>
          </p:cNvSpPr>
          <p:nvPr>
            <p:ph idx="1"/>
          </p:nvPr>
        </p:nvSpPr>
        <p:spPr>
          <a:xfrm>
            <a:off x="3607694" y="649480"/>
            <a:ext cx="4916510" cy="5546047"/>
          </a:xfrm>
        </p:spPr>
        <p:txBody>
          <a:bodyPr anchor="ctr">
            <a:normAutofit/>
          </a:bodyPr>
          <a:lstStyle/>
          <a:p>
            <a:endParaRPr lang="en-US" sz="2400" dirty="0"/>
          </a:p>
          <a:p>
            <a:r>
              <a:rPr lang="en-US" sz="2400" dirty="0">
                <a:solidFill>
                  <a:srgbClr val="0070C0"/>
                </a:solidFill>
              </a:rPr>
              <a:t>No Information Rate: </a:t>
            </a:r>
            <a:r>
              <a:rPr lang="en-US" sz="2400" dirty="0"/>
              <a:t>65.29%</a:t>
            </a:r>
          </a:p>
          <a:p>
            <a:r>
              <a:rPr lang="en-US" sz="2400" dirty="0"/>
              <a:t> </a:t>
            </a:r>
            <a:r>
              <a:rPr lang="en-US" sz="2400" dirty="0">
                <a:solidFill>
                  <a:srgbClr val="0070C0"/>
                </a:solidFill>
              </a:rPr>
              <a:t>Interpretation:</a:t>
            </a:r>
            <a:r>
              <a:rPr lang="en-US" sz="2400" dirty="0"/>
              <a:t> This is the accuracy that could be achieved by always predicting the most frequent class. In this case, class 0 (not in financial stress) is the most frequent.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a:solidFill>
                  <a:srgbClr val="FFFFFF"/>
                </a:solidFill>
              </a:rPr>
              <a:t>P-Value and Kappa</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2000" dirty="0">
                <a:solidFill>
                  <a:srgbClr val="0070C0"/>
                </a:solidFill>
              </a:rPr>
              <a:t>P-Value [Acc &gt; NIR]: </a:t>
            </a:r>
            <a:r>
              <a:rPr lang="en-US" sz="2000" dirty="0"/>
              <a:t>0.517</a:t>
            </a:r>
          </a:p>
          <a:p>
            <a:r>
              <a:rPr lang="en-US" sz="2000" dirty="0">
                <a:solidFill>
                  <a:srgbClr val="0070C0"/>
                </a:solidFill>
              </a:rPr>
              <a:t>Interpretation: </a:t>
            </a:r>
            <a:r>
              <a:rPr lang="en-US" sz="2000" dirty="0"/>
              <a:t>This p-value tests whether the model's accuracy is significantly better than the No Information Rate. A p-value of 0.517 suggests that the model's accuracy is not significantly better than just predicting the most frequent class.</a:t>
            </a:r>
          </a:p>
          <a:p>
            <a:endParaRPr lang="en-US" sz="2000" dirty="0"/>
          </a:p>
          <a:p>
            <a:r>
              <a:rPr lang="en-US" sz="2000" dirty="0">
                <a:solidFill>
                  <a:srgbClr val="0070C0"/>
                </a:solidFill>
              </a:rPr>
              <a:t>Kappa:</a:t>
            </a:r>
            <a:r>
              <a:rPr lang="en-US" sz="2000" dirty="0"/>
              <a:t> 0</a:t>
            </a:r>
          </a:p>
          <a:p>
            <a:r>
              <a:rPr lang="en-US" sz="2000" dirty="0">
                <a:solidFill>
                  <a:srgbClr val="0070C0"/>
                </a:solidFill>
              </a:rPr>
              <a:t>Interpretation: </a:t>
            </a:r>
            <a:r>
              <a:rPr lang="en-US" sz="2000" dirty="0"/>
              <a:t>Kappa measures the agreement between the predicted and actual classifications, adjusting for the agreement that could occur by chance. A Kappa value of 0 indicates no agreement beyond chance.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a:solidFill>
                  <a:srgbClr val="FFFFFF"/>
                </a:solidFill>
              </a:rPr>
              <a:t>Mcnemar's Test P-Value</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2600" dirty="0" err="1">
                <a:solidFill>
                  <a:srgbClr val="0070C0"/>
                </a:solidFill>
              </a:rPr>
              <a:t>Mcnemar's</a:t>
            </a:r>
            <a:r>
              <a:rPr lang="en-US" sz="2600" dirty="0">
                <a:solidFill>
                  <a:srgbClr val="0070C0"/>
                </a:solidFill>
              </a:rPr>
              <a:t> Test P-Value</a:t>
            </a:r>
            <a:r>
              <a:rPr lang="en-US" sz="2600" dirty="0"/>
              <a:t>: &lt;2e-16</a:t>
            </a:r>
          </a:p>
          <a:p>
            <a:r>
              <a:rPr lang="en-US" sz="2600" dirty="0"/>
              <a:t> </a:t>
            </a:r>
            <a:r>
              <a:rPr lang="en-US" sz="2600" dirty="0">
                <a:solidFill>
                  <a:srgbClr val="0070C0"/>
                </a:solidFill>
              </a:rPr>
              <a:t>Interpretation</a:t>
            </a:r>
            <a:r>
              <a:rPr lang="en-US" sz="2600" dirty="0"/>
              <a:t>: This test checks whether there is a significant difference between the number of false positives and false negatives. A very low p-value (&lt;2e-16) indicates a significant difference.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useBgFill="1">
        <p:nvSpPr>
          <p:cNvPr id="42" name="Rectangle 4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887E9A2-06EB-1423-DB0D-F51EDE78D9BB}"/>
              </a:ext>
            </a:extLst>
          </p:cNvPr>
          <p:cNvSpPr>
            <a:spLocks noGrp="1"/>
          </p:cNvSpPr>
          <p:nvPr>
            <p:ph type="title"/>
          </p:nvPr>
        </p:nvSpPr>
        <p:spPr>
          <a:xfrm>
            <a:off x="-332200" y="288037"/>
            <a:ext cx="5400078" cy="1257299"/>
          </a:xfrm>
        </p:spPr>
        <p:txBody>
          <a:bodyPr anchor="ctr">
            <a:noAutofit/>
          </a:bodyPr>
          <a:lstStyle/>
          <a:p>
            <a:r>
              <a:rPr lang="en-US" sz="3800" dirty="0"/>
              <a:t>Learning Objectives for Lecture 3  </a:t>
            </a:r>
            <a:br>
              <a:rPr lang="en-US" sz="3800" dirty="0"/>
            </a:br>
            <a:endParaRPr lang="en-AU" sz="3800" dirty="0"/>
          </a:p>
        </p:txBody>
      </p:sp>
      <p:sp>
        <p:nvSpPr>
          <p:cNvPr id="4" name="Content Placeholder 3">
            <a:extLst>
              <a:ext uri="{FF2B5EF4-FFF2-40B4-BE49-F238E27FC236}">
                <a16:creationId xmlns:a16="http://schemas.microsoft.com/office/drawing/2014/main" id="{8A7260A2-6A84-A5F2-19BE-1B350950DAC3}"/>
              </a:ext>
            </a:extLst>
          </p:cNvPr>
          <p:cNvSpPr>
            <a:spLocks noGrp="1"/>
          </p:cNvSpPr>
          <p:nvPr>
            <p:ph idx="1"/>
          </p:nvPr>
        </p:nvSpPr>
        <p:spPr>
          <a:xfrm>
            <a:off x="349684" y="1179576"/>
            <a:ext cx="3872633" cy="5295645"/>
          </a:xfrm>
        </p:spPr>
        <p:txBody>
          <a:bodyPr anchor="ctr">
            <a:normAutofit fontScale="25000" lnSpcReduction="20000"/>
          </a:bodyPr>
          <a:lstStyle/>
          <a:p>
            <a:pPr marL="0" indent="0">
              <a:buNone/>
            </a:pPr>
            <a:br>
              <a:rPr lang="en-US" sz="1700" dirty="0"/>
            </a:br>
            <a:endParaRPr lang="en-US" sz="1700" dirty="0"/>
          </a:p>
          <a:p>
            <a:pPr marL="514350" indent="-514350">
              <a:buFont typeface="+mj-lt"/>
              <a:buAutoNum type="arabicPeriod"/>
            </a:pPr>
            <a:endParaRPr lang="en-US" sz="6400" dirty="0"/>
          </a:p>
          <a:p>
            <a:pPr marL="514350" indent="-514350">
              <a:buFont typeface="+mj-lt"/>
              <a:buAutoNum type="arabicPeriod"/>
            </a:pPr>
            <a:r>
              <a:rPr lang="en-US" sz="6400" dirty="0"/>
              <a:t>Understand why it is important to develop good models of household financial distress</a:t>
            </a:r>
          </a:p>
          <a:p>
            <a:pPr marL="514350" indent="-514350">
              <a:buFont typeface="+mj-lt"/>
              <a:buAutoNum type="arabicPeriod"/>
            </a:pPr>
            <a:r>
              <a:rPr lang="en-US" sz="6400" dirty="0"/>
              <a:t>Understand how to compare different logistic models of household financial stress</a:t>
            </a:r>
          </a:p>
          <a:p>
            <a:pPr marL="514350" indent="-514350">
              <a:buFont typeface="+mj-lt"/>
              <a:buAutoNum type="arabicPeriod"/>
            </a:pPr>
            <a:r>
              <a:rPr lang="en-US" sz="6400" dirty="0"/>
              <a:t>Know how to apply in R and interpret the three main techniques we use to compare logistic models of household financial stress: (1) AIC/BIC (2) Confusion Matrices (3) ROC</a:t>
            </a:r>
          </a:p>
          <a:p>
            <a:pPr marL="514350" indent="-514350">
              <a:buFont typeface="+mj-lt"/>
              <a:buAutoNum type="arabicPeriod"/>
            </a:pPr>
            <a:r>
              <a:rPr lang="en-US" sz="6400" dirty="0"/>
              <a:t>Compare m0 and m1 in R and evaluate which is better. Using R, evaluate the baseline model from Module#1, m0, and compare it to the logistic models (particularly m1) in Lecture#2 of Module 2.</a:t>
            </a:r>
          </a:p>
          <a:p>
            <a:pPr marL="514350" indent="-514350">
              <a:buFont typeface="+mj-lt"/>
              <a:buAutoNum type="arabicPeriod"/>
            </a:pPr>
            <a:r>
              <a:rPr lang="en-US" sz="6400" dirty="0"/>
              <a:t>Understand that the naïve threshold of 0.5 may not be optimal and that the ROC implemented in R can be used to find the optimal threshold. </a:t>
            </a:r>
          </a:p>
          <a:p>
            <a:pPr marL="514350" indent="-514350">
              <a:buFont typeface="+mj-lt"/>
              <a:buAutoNum type="arabicPeriod"/>
            </a:pPr>
            <a:r>
              <a:rPr lang="en-US" sz="6400" dirty="0"/>
              <a:t>Understand whether the La Cava et al or the Bilston et al approach produces a better metric of household financial stress and hence a better logistic model. </a:t>
            </a:r>
            <a:endParaRPr lang="en-AU" sz="6400" dirty="0"/>
          </a:p>
        </p:txBody>
      </p:sp>
      <p:pic>
        <p:nvPicPr>
          <p:cNvPr id="36" name="Picture 35" descr="Hourglass and a calendar">
            <a:extLst>
              <a:ext uri="{FF2B5EF4-FFF2-40B4-BE49-F238E27FC236}">
                <a16:creationId xmlns:a16="http://schemas.microsoft.com/office/drawing/2014/main" id="{912BA907-E8AE-8E77-8682-8657CCB6DDFA}"/>
              </a:ext>
            </a:extLst>
          </p:cNvPr>
          <p:cNvPicPr>
            <a:picLocks noChangeAspect="1"/>
          </p:cNvPicPr>
          <p:nvPr/>
        </p:nvPicPr>
        <p:blipFill>
          <a:blip r:embed="rId2"/>
          <a:srcRect l="50530" r="4754" b="2"/>
          <a:stretch/>
        </p:blipFill>
        <p:spPr>
          <a:xfrm>
            <a:off x="4572000" y="1"/>
            <a:ext cx="4577118" cy="6858000"/>
          </a:xfrm>
          <a:prstGeom prst="rect">
            <a:avLst/>
          </a:prstGeom>
        </p:spPr>
      </p:pic>
    </p:spTree>
    <p:extLst>
      <p:ext uri="{BB962C8B-B14F-4D97-AF65-F5344CB8AC3E}">
        <p14:creationId xmlns:p14="http://schemas.microsoft.com/office/powerpoint/2010/main" val="50707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619797" y="586855"/>
            <a:ext cx="3172575" cy="3387497"/>
          </a:xfrm>
        </p:spPr>
        <p:txBody>
          <a:bodyPr anchor="b">
            <a:normAutofit/>
          </a:bodyPr>
          <a:lstStyle/>
          <a:p>
            <a:pPr algn="r"/>
            <a:r>
              <a:rPr lang="en-AU" sz="3500" dirty="0">
                <a:solidFill>
                  <a:srgbClr val="FFFFFF"/>
                </a:solidFill>
              </a:rPr>
              <a:t>Naive Threshold of </a:t>
            </a:r>
            <a:r>
              <a:rPr lang="en-AU" sz="3500" b="1" dirty="0">
                <a:solidFill>
                  <a:srgbClr val="FF0000"/>
                </a:solidFill>
                <a:effectLst>
                  <a:outerShdw blurRad="38100" dist="38100" dir="2700000" algn="tl">
                    <a:srgbClr val="000000">
                      <a:alpha val="43137"/>
                    </a:srgbClr>
                  </a:outerShdw>
                </a:effectLst>
              </a:rPr>
              <a:t>0.5</a:t>
            </a:r>
            <a:r>
              <a:rPr lang="en-AU" sz="3500" dirty="0">
                <a:solidFill>
                  <a:srgbClr val="FFFFFF"/>
                </a:solidFill>
              </a:rPr>
              <a:t> in Confusion Matrix for m0</a:t>
            </a:r>
          </a:p>
        </p:txBody>
      </p:sp>
      <p:sp>
        <p:nvSpPr>
          <p:cNvPr id="3" name="Content Placeholder 2"/>
          <p:cNvSpPr>
            <a:spLocks noGrp="1"/>
          </p:cNvSpPr>
          <p:nvPr>
            <p:ph idx="1"/>
          </p:nvPr>
        </p:nvSpPr>
        <p:spPr>
          <a:xfrm>
            <a:off x="4877368" y="649480"/>
            <a:ext cx="3646835" cy="5546047"/>
          </a:xfrm>
        </p:spPr>
        <p:txBody>
          <a:bodyPr anchor="ctr">
            <a:normAutofit lnSpcReduction="10000"/>
          </a:bodyPr>
          <a:lstStyle/>
          <a:p>
            <a:r>
              <a:rPr lang="en-US" sz="2000" dirty="0"/>
              <a:t>Given that the m0 uses the La Cava et al (2003) approach which sets a household to a positive/ financial distress household if any member answers positively to any of 7 financial questions, why are there so few TP in the confusion matrix? </a:t>
            </a:r>
          </a:p>
          <a:p>
            <a:r>
              <a:rPr lang="en-US" sz="2000" dirty="0"/>
              <a:t>As discussed in the prior videos in Part (II) on confusion matrix, ROC and Threshold, we have set the Naive Threshold of 0.5 in Confusion Matrix for m0. We shall see that this is a poor choice given our unbalanced data set.</a:t>
            </a:r>
          </a:p>
          <a:p>
            <a:endParaRPr lang="en-US" sz="1700" dirty="0">
              <a:highlight>
                <a:srgbClr val="FFFF00"/>
              </a:highlight>
            </a:endParaRPr>
          </a:p>
        </p:txBody>
      </p:sp>
    </p:spTree>
    <p:extLst>
      <p:ext uri="{BB962C8B-B14F-4D97-AF65-F5344CB8AC3E}">
        <p14:creationId xmlns:p14="http://schemas.microsoft.com/office/powerpoint/2010/main" val="292124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dirty="0">
                <a:solidFill>
                  <a:srgbClr val="FFFFFF"/>
                </a:solidFill>
              </a:rPr>
              <a:t>(3) Sensitivity and Specificity</a:t>
            </a:r>
          </a:p>
        </p:txBody>
      </p:sp>
      <p:sp>
        <p:nvSpPr>
          <p:cNvPr id="3" name="Content Placeholder 2"/>
          <p:cNvSpPr>
            <a:spLocks noGrp="1"/>
          </p:cNvSpPr>
          <p:nvPr>
            <p:ph idx="1"/>
          </p:nvPr>
        </p:nvSpPr>
        <p:spPr>
          <a:xfrm>
            <a:off x="3607694" y="649480"/>
            <a:ext cx="4916510" cy="5546047"/>
          </a:xfrm>
        </p:spPr>
        <p:txBody>
          <a:bodyPr anchor="ctr">
            <a:normAutofit/>
          </a:bodyPr>
          <a:lstStyle/>
          <a:p>
            <a:r>
              <a:rPr lang="en-US" sz="2000" dirty="0">
                <a:solidFill>
                  <a:srgbClr val="0070C0"/>
                </a:solidFill>
              </a:rPr>
              <a:t>Sensitivity (Recall): </a:t>
            </a:r>
            <a:r>
              <a:rPr lang="en-US" sz="2000" dirty="0"/>
              <a:t>99.95%</a:t>
            </a:r>
          </a:p>
          <a:p>
            <a:r>
              <a:rPr lang="en-US" sz="2000" dirty="0">
                <a:solidFill>
                  <a:srgbClr val="0070C0"/>
                </a:solidFill>
              </a:rPr>
              <a:t>Interpretation:</a:t>
            </a:r>
            <a:r>
              <a:rPr lang="en-US" sz="2000" dirty="0"/>
              <a:t> Sensitivity measures the proportion of actual positives (households in financial stress) that are correctly identified. A sensitivity of 99.95% means the model is very good at identifying households not in financial stress.</a:t>
            </a:r>
          </a:p>
          <a:p>
            <a:endParaRPr lang="en-US" sz="2000" dirty="0"/>
          </a:p>
          <a:p>
            <a:r>
              <a:rPr lang="en-US" sz="2000" dirty="0">
                <a:solidFill>
                  <a:srgbClr val="0070C0"/>
                </a:solidFill>
              </a:rPr>
              <a:t>Specificity: </a:t>
            </a:r>
            <a:r>
              <a:rPr lang="en-US" sz="2000" dirty="0"/>
              <a:t>0.049%</a:t>
            </a:r>
          </a:p>
          <a:p>
            <a:r>
              <a:rPr lang="en-US" sz="2000" dirty="0">
                <a:solidFill>
                  <a:srgbClr val="0070C0"/>
                </a:solidFill>
              </a:rPr>
              <a:t>Interpretation:</a:t>
            </a:r>
            <a:r>
              <a:rPr lang="en-US" sz="2000" dirty="0"/>
              <a:t> Specificity measures the proportion of actual negatives (households in financial stress) that are correctly identified. A specificity of 0.049% indicates the model is very poor at identifying households in financial stress.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(4) Precision and Negative Predictive Value</a:t>
            </a:r>
          </a:p>
        </p:txBody>
      </p:sp>
      <p:sp>
        <p:nvSpPr>
          <p:cNvPr id="3" name="Content Placeholder 2"/>
          <p:cNvSpPr>
            <a:spLocks noGrp="1"/>
          </p:cNvSpPr>
          <p:nvPr>
            <p:ph idx="1"/>
          </p:nvPr>
        </p:nvSpPr>
        <p:spPr>
          <a:xfrm>
            <a:off x="3420425" y="286328"/>
            <a:ext cx="5103779" cy="5909200"/>
          </a:xfrm>
        </p:spPr>
        <p:txBody>
          <a:bodyPr anchor="ctr">
            <a:normAutofit/>
          </a:bodyPr>
          <a:lstStyle/>
          <a:p>
            <a:r>
              <a:rPr lang="en-US" sz="2000" dirty="0">
                <a:solidFill>
                  <a:srgbClr val="0070C0"/>
                </a:solidFill>
              </a:rPr>
              <a:t>Positive Predictive Value (Precision): </a:t>
            </a:r>
            <a:r>
              <a:rPr lang="en-US" sz="2000" dirty="0"/>
              <a:t>65.29%</a:t>
            </a:r>
          </a:p>
          <a:p>
            <a:r>
              <a:rPr lang="en-US" sz="2000" dirty="0">
                <a:solidFill>
                  <a:srgbClr val="0070C0"/>
                </a:solidFill>
              </a:rPr>
              <a:t>Interpretation:</a:t>
            </a:r>
            <a:r>
              <a:rPr lang="en-US" sz="2000" dirty="0"/>
              <a:t> Precision measures the proportion of predicted positives that are actually positive. A precision of 65.29% means that when the model predicts a household is not in financial stress, it is correct 65.29% of the time.</a:t>
            </a:r>
          </a:p>
          <a:p>
            <a:endParaRPr lang="en-US" sz="2000" dirty="0"/>
          </a:p>
          <a:p>
            <a:r>
              <a:rPr lang="en-US" sz="2000" dirty="0">
                <a:solidFill>
                  <a:srgbClr val="0070C0"/>
                </a:solidFill>
              </a:rPr>
              <a:t>Negative Predictive Value: </a:t>
            </a:r>
            <a:r>
              <a:rPr lang="en-US" sz="2000" dirty="0"/>
              <a:t>33.33%</a:t>
            </a:r>
          </a:p>
          <a:p>
            <a:r>
              <a:rPr lang="en-US" sz="2000" dirty="0">
                <a:solidFill>
                  <a:srgbClr val="0070C0"/>
                </a:solidFill>
              </a:rPr>
              <a:t>Interpretation:</a:t>
            </a:r>
            <a:r>
              <a:rPr lang="en-US" sz="2000" dirty="0"/>
              <a:t> Negative Predictive Value measures the proportion of predicted negatives that are actually negative. A value of 33.33% means that when the model predicts a household is not in financial stress, it is correct 33.33% of the time.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(5) Prevalence, Detection Rate, and Detection Prevalence</a:t>
            </a:r>
          </a:p>
        </p:txBody>
      </p:sp>
      <p:sp>
        <p:nvSpPr>
          <p:cNvPr id="3" name="Content Placeholder 2"/>
          <p:cNvSpPr>
            <a:spLocks noGrp="1"/>
          </p:cNvSpPr>
          <p:nvPr>
            <p:ph idx="1"/>
          </p:nvPr>
        </p:nvSpPr>
        <p:spPr>
          <a:xfrm>
            <a:off x="3420425" y="577618"/>
            <a:ext cx="5103779" cy="5936909"/>
          </a:xfrm>
        </p:spPr>
        <p:txBody>
          <a:bodyPr anchor="ctr">
            <a:noAutofit/>
          </a:bodyPr>
          <a:lstStyle/>
          <a:p>
            <a:r>
              <a:rPr lang="en-US" sz="2000" dirty="0">
                <a:solidFill>
                  <a:srgbClr val="0070C0"/>
                </a:solidFill>
              </a:rPr>
              <a:t>Prevalence: </a:t>
            </a:r>
            <a:r>
              <a:rPr lang="en-US" sz="2000" dirty="0"/>
              <a:t>65.29%</a:t>
            </a:r>
          </a:p>
          <a:p>
            <a:r>
              <a:rPr lang="en-US" sz="2000" dirty="0">
                <a:solidFill>
                  <a:srgbClr val="0070C0"/>
                </a:solidFill>
              </a:rPr>
              <a:t>Interpretation:</a:t>
            </a:r>
            <a:r>
              <a:rPr lang="en-US" sz="2000" dirty="0"/>
              <a:t> Prevalence is the proportion of actual positives in the dataset. Here, 65.29% of the households are actually not in financial stress.</a:t>
            </a:r>
          </a:p>
          <a:p>
            <a:endParaRPr lang="en-US" sz="2000" dirty="0"/>
          </a:p>
          <a:p>
            <a:r>
              <a:rPr lang="en-US" sz="2000" dirty="0">
                <a:solidFill>
                  <a:srgbClr val="0070C0"/>
                </a:solidFill>
              </a:rPr>
              <a:t>Detection Rate: </a:t>
            </a:r>
            <a:r>
              <a:rPr lang="en-US" sz="2000" dirty="0"/>
              <a:t>65.25%</a:t>
            </a:r>
          </a:p>
          <a:p>
            <a:r>
              <a:rPr lang="en-US" sz="2000" dirty="0">
                <a:solidFill>
                  <a:srgbClr val="0070C0"/>
                </a:solidFill>
              </a:rPr>
              <a:t>Interpretation: </a:t>
            </a:r>
            <a:r>
              <a:rPr lang="en-US" sz="2000" dirty="0"/>
              <a:t>This is the proportion of the dataset that is correctly identified as positive. Here, about 65.25% of the households are correctly identified as not in financial stress.</a:t>
            </a:r>
          </a:p>
          <a:p>
            <a:endParaRPr lang="en-US" sz="2000" dirty="0"/>
          </a:p>
          <a:p>
            <a:r>
              <a:rPr lang="en-US" sz="2000" dirty="0">
                <a:solidFill>
                  <a:srgbClr val="0070C0"/>
                </a:solidFill>
              </a:rPr>
              <a:t>Detection Prevalence: </a:t>
            </a:r>
            <a:r>
              <a:rPr lang="en-US" sz="2000" dirty="0"/>
              <a:t>99.95%</a:t>
            </a:r>
          </a:p>
          <a:p>
            <a:r>
              <a:rPr lang="en-US" sz="2000" dirty="0">
                <a:solidFill>
                  <a:srgbClr val="0070C0"/>
                </a:solidFill>
              </a:rPr>
              <a:t>Interpretation:</a:t>
            </a:r>
            <a:r>
              <a:rPr lang="en-US" sz="2000" dirty="0"/>
              <a:t> This is the proportion of instances predicted to be positive. Here, almost all instances (99.95%) are predicted as not in financial stress.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AU" sz="3500" dirty="0">
                <a:solidFill>
                  <a:srgbClr val="FFFFFF"/>
                </a:solidFill>
              </a:rPr>
              <a:t>Summary of m0</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2800" dirty="0"/>
              <a:t>The model has high sensitivity but very low specificity.</a:t>
            </a:r>
          </a:p>
          <a:p>
            <a:pPr marL="0" indent="0">
              <a:buNone/>
            </a:pPr>
            <a:r>
              <a:rPr lang="en-US" sz="2800" dirty="0"/>
              <a:t>Overall accuracy is about 65%, not significantly better than naive prediction.</a:t>
            </a:r>
          </a:p>
          <a:p>
            <a:pPr marL="0" indent="0">
              <a:buNone/>
            </a:pPr>
            <a:r>
              <a:rPr lang="en-US" sz="2800" dirty="0"/>
              <a:t>Kappa value indicates no agreement beyond chance.</a:t>
            </a:r>
          </a:p>
          <a:p>
            <a:pPr marL="0" indent="0">
              <a:buNone/>
            </a:pPr>
            <a:r>
              <a:rPr lang="en-US" sz="2800" dirty="0"/>
              <a:t>Low specificity and precision suggest the model m0 is </a:t>
            </a:r>
            <a:r>
              <a:rPr lang="en-US" sz="2800" dirty="0">
                <a:solidFill>
                  <a:srgbClr val="FF0000"/>
                </a:solidFill>
                <a:highlight>
                  <a:srgbClr val="FFFF00"/>
                </a:highlight>
              </a:rPr>
              <a:t>not</a:t>
            </a:r>
            <a:r>
              <a:rPr lang="en-US" sz="2800" dirty="0"/>
              <a:t> reliable in identifying households in financial stress.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Programming data on computer monitor">
            <a:extLst>
              <a:ext uri="{FF2B5EF4-FFF2-40B4-BE49-F238E27FC236}">
                <a16:creationId xmlns:a16="http://schemas.microsoft.com/office/drawing/2014/main" id="{63409E73-9287-C721-46E2-FB7F9FCB4D1B}"/>
              </a:ext>
            </a:extLst>
          </p:cNvPr>
          <p:cNvPicPr>
            <a:picLocks noChangeAspect="1"/>
          </p:cNvPicPr>
          <p:nvPr/>
        </p:nvPicPr>
        <p:blipFill>
          <a:blip r:embed="rId2">
            <a:alphaModFix/>
          </a:blip>
          <a:srcRect l="10472" r="527" b="-1"/>
          <a:stretch/>
        </p:blipFill>
        <p:spPr>
          <a:xfrm>
            <a:off x="20" y="10"/>
            <a:ext cx="9143979" cy="6857990"/>
          </a:xfrm>
          <a:prstGeom prst="rect">
            <a:avLst/>
          </a:prstGeom>
        </p:spPr>
      </p:pic>
      <p:sp>
        <p:nvSpPr>
          <p:cNvPr id="15" name="Rectangle 1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53DDF81-A544-A9CA-4901-E34443CC9498}"/>
              </a:ext>
            </a:extLst>
          </p:cNvPr>
          <p:cNvSpPr>
            <a:spLocks noGrp="1"/>
          </p:cNvSpPr>
          <p:nvPr>
            <p:ph type="title"/>
          </p:nvPr>
        </p:nvSpPr>
        <p:spPr>
          <a:xfrm>
            <a:off x="571500" y="1137434"/>
            <a:ext cx="7399482" cy="4849419"/>
          </a:xfrm>
        </p:spPr>
        <p:txBody>
          <a:bodyPr vert="horz" lIns="91440" tIns="45720" rIns="91440" bIns="45720" rtlCol="0" anchor="t">
            <a:normAutofit/>
          </a:bodyPr>
          <a:lstStyle/>
          <a:p>
            <a:pPr defTabSz="914400">
              <a:lnSpc>
                <a:spcPct val="90000"/>
              </a:lnSpc>
            </a:pPr>
            <a:r>
              <a:rPr lang="en-US" sz="7200" dirty="0">
                <a:solidFill>
                  <a:srgbClr val="FFFF00"/>
                </a:solidFill>
                <a:effectLst>
                  <a:outerShdw blurRad="38100" dist="38100" dir="2700000" algn="tl">
                    <a:srgbClr val="000000">
                      <a:alpha val="43137"/>
                    </a:srgbClr>
                  </a:outerShdw>
                </a:effectLst>
              </a:rPr>
              <a:t>Comparing Confusion Matrices </a:t>
            </a:r>
            <a:br>
              <a:rPr lang="en-US" sz="7200" dirty="0">
                <a:solidFill>
                  <a:srgbClr val="FFFF00"/>
                </a:solidFill>
                <a:effectLst>
                  <a:outerShdw blurRad="38100" dist="38100" dir="2700000" algn="tl">
                    <a:srgbClr val="000000">
                      <a:alpha val="43137"/>
                    </a:srgbClr>
                  </a:outerShdw>
                </a:effectLst>
              </a:rPr>
            </a:br>
            <a:r>
              <a:rPr lang="en-US" sz="7200" dirty="0">
                <a:solidFill>
                  <a:srgbClr val="FFFF00"/>
                </a:solidFill>
                <a:effectLst>
                  <a:outerShdw blurRad="38100" dist="38100" dir="2700000" algn="tl">
                    <a:srgbClr val="000000">
                      <a:alpha val="43137"/>
                    </a:srgbClr>
                  </a:outerShdw>
                </a:effectLst>
              </a:rPr>
              <a:t>for m0 and m1</a:t>
            </a:r>
            <a:br>
              <a:rPr lang="en-US" sz="3200" dirty="0">
                <a:solidFill>
                  <a:srgbClr val="FFFFFF"/>
                </a:solidFill>
              </a:rPr>
            </a:br>
            <a:endParaRPr lang="en-US" sz="3200" dirty="0">
              <a:solidFill>
                <a:srgbClr val="FFFFFF"/>
              </a:solidFill>
            </a:endParaRPr>
          </a:p>
        </p:txBody>
      </p:sp>
      <p:sp>
        <p:nvSpPr>
          <p:cNvPr id="16" name="Rectangle 1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44A54C55-AFDB-7E3B-43E3-D3A810EC27BA}"/>
              </a:ext>
            </a:extLst>
          </p:cNvPr>
          <p:cNvSpPr>
            <a:spLocks noGrp="1"/>
          </p:cNvSpPr>
          <p:nvPr>
            <p:ph type="body" idx="1"/>
          </p:nvPr>
        </p:nvSpPr>
        <p:spPr>
          <a:xfrm>
            <a:off x="628650" y="4293441"/>
            <a:ext cx="4721499" cy="1588514"/>
          </a:xfrm>
        </p:spPr>
        <p:txBody>
          <a:bodyPr vert="horz" lIns="91440" tIns="45720" rIns="91440" bIns="45720" rtlCol="0" anchor="b">
            <a:normAutofit/>
          </a:bodyPr>
          <a:lstStyle/>
          <a:p>
            <a:pPr defTabSz="914400">
              <a:lnSpc>
                <a:spcPct val="90000"/>
              </a:lnSpc>
              <a:spcBef>
                <a:spcPts val="1000"/>
              </a:spcBef>
            </a:pPr>
            <a:endParaRPr lang="en-US" sz="1600">
              <a:solidFill>
                <a:srgbClr val="FFFFFF"/>
              </a:solidFill>
            </a:endParaRP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783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fontScale="90000"/>
          </a:bodyPr>
          <a:lstStyle/>
          <a:p>
            <a:r>
              <a:rPr lang="fr-FR" sz="3500" dirty="0">
                <a:solidFill>
                  <a:srgbClr val="FFFFFF"/>
                </a:solidFill>
              </a:rPr>
              <a:t>Confusion Matrix for Model m1 </a:t>
            </a:r>
            <a:br>
              <a:rPr lang="fr-FR" sz="3500" dirty="0">
                <a:solidFill>
                  <a:srgbClr val="FFFFFF"/>
                </a:solidFill>
              </a:rPr>
            </a:br>
            <a:r>
              <a:rPr lang="fr-FR" sz="3500" b="1" dirty="0" err="1">
                <a:solidFill>
                  <a:srgbClr val="FF0000"/>
                </a:solidFill>
                <a:effectLst>
                  <a:outerShdw blurRad="38100" dist="38100" dir="2700000" algn="tl">
                    <a:srgbClr val="000000">
                      <a:alpha val="43137"/>
                    </a:srgbClr>
                  </a:outerShdw>
                </a:effectLst>
              </a:rPr>
              <a:t>using</a:t>
            </a:r>
            <a:r>
              <a:rPr lang="fr-FR" sz="3500" b="1" dirty="0">
                <a:solidFill>
                  <a:srgbClr val="FF0000"/>
                </a:solidFill>
                <a:effectLst>
                  <a:outerShdw blurRad="38100" dist="38100" dir="2700000" algn="tl">
                    <a:srgbClr val="000000">
                      <a:alpha val="43137"/>
                    </a:srgbClr>
                  </a:outerShdw>
                </a:effectLst>
              </a:rPr>
              <a:t> 0.5 </a:t>
            </a:r>
            <a:r>
              <a:rPr lang="fr-FR" sz="3500" b="1" dirty="0" err="1">
                <a:solidFill>
                  <a:srgbClr val="FF0000"/>
                </a:solidFill>
                <a:effectLst>
                  <a:outerShdw blurRad="38100" dist="38100" dir="2700000" algn="tl">
                    <a:srgbClr val="000000">
                      <a:alpha val="43137"/>
                    </a:srgbClr>
                  </a:outerShdw>
                </a:effectLst>
              </a:rPr>
              <a:t>threshold</a:t>
            </a:r>
            <a:endParaRPr lang="fr-FR" sz="3500"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28699" y="2318197"/>
            <a:ext cx="7293023" cy="3683358"/>
          </a:xfrm>
        </p:spPr>
        <p:txBody>
          <a:bodyPr anchor="ctr">
            <a:noAutofit/>
          </a:bodyPr>
          <a:lstStyle/>
          <a:p>
            <a:r>
              <a:rPr lang="en-US" dirty="0"/>
              <a:t>Confusion Matrix for Model m1:</a:t>
            </a:r>
          </a:p>
          <a:p>
            <a:pPr marL="0" indent="0">
              <a:buNone/>
            </a:pPr>
            <a:r>
              <a:rPr lang="en-US" dirty="0"/>
              <a:t>                        Reference</a:t>
            </a:r>
          </a:p>
          <a:p>
            <a:pPr marL="0" indent="0">
              <a:buNone/>
            </a:pPr>
            <a:r>
              <a:rPr lang="en-US" dirty="0"/>
              <a:t>Prediction         0       1</a:t>
            </a:r>
          </a:p>
          <a:p>
            <a:pPr marL="0" indent="0">
              <a:buNone/>
            </a:pPr>
            <a:r>
              <a:rPr lang="en-US" dirty="0"/>
              <a:t>                   0  4096  331</a:t>
            </a:r>
          </a:p>
          <a:p>
            <a:pPr marL="0" indent="0">
              <a:buNone/>
            </a:pPr>
            <a:r>
              <a:rPr lang="en-US" dirty="0"/>
              <a:t>                   1   292  1135</a:t>
            </a:r>
          </a:p>
          <a:p>
            <a:endParaRPr lang="en-US" dirty="0"/>
          </a:p>
          <a:p>
            <a:r>
              <a:rPr lang="en-US" dirty="0"/>
              <a:t>Class 0: Not in financial stress</a:t>
            </a:r>
          </a:p>
          <a:p>
            <a:r>
              <a:rPr lang="en-US" dirty="0"/>
              <a:t>Class 1 (positive): In financial stress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AU" sz="3500">
                <a:solidFill>
                  <a:srgbClr val="FFFFFF"/>
                </a:solidFill>
              </a:rPr>
              <a:t>Accuracy and Confidence Interval</a:t>
            </a:r>
          </a:p>
        </p:txBody>
      </p:sp>
      <p:sp>
        <p:nvSpPr>
          <p:cNvPr id="3" name="Content Placeholder 2"/>
          <p:cNvSpPr>
            <a:spLocks noGrp="1"/>
          </p:cNvSpPr>
          <p:nvPr>
            <p:ph idx="1"/>
          </p:nvPr>
        </p:nvSpPr>
        <p:spPr>
          <a:xfrm>
            <a:off x="925486" y="2318197"/>
            <a:ext cx="7293023" cy="3683358"/>
          </a:xfrm>
        </p:spPr>
        <p:txBody>
          <a:bodyPr anchor="ctr">
            <a:normAutofit/>
          </a:bodyPr>
          <a:lstStyle/>
          <a:p>
            <a:r>
              <a:rPr lang="en-AU" dirty="0"/>
              <a:t>Model </a:t>
            </a:r>
            <a:r>
              <a:rPr lang="en-AU" dirty="0">
                <a:solidFill>
                  <a:srgbClr val="FF99CC"/>
                </a:solidFill>
              </a:rPr>
              <a:t>m0</a:t>
            </a:r>
            <a:r>
              <a:rPr lang="en-AU" dirty="0"/>
              <a:t> </a:t>
            </a:r>
            <a:r>
              <a:rPr lang="en-AU" dirty="0">
                <a:solidFill>
                  <a:srgbClr val="0070C0"/>
                </a:solidFill>
              </a:rPr>
              <a:t>Accuracy:</a:t>
            </a:r>
            <a:r>
              <a:rPr lang="en-AU" dirty="0"/>
              <a:t> 65.27% (95% CI: 64.04%, 66.49%)</a:t>
            </a:r>
          </a:p>
          <a:p>
            <a:r>
              <a:rPr lang="en-AU" dirty="0"/>
              <a:t>Model </a:t>
            </a:r>
            <a:r>
              <a:rPr lang="en-AU" dirty="0">
                <a:solidFill>
                  <a:srgbClr val="0070C0"/>
                </a:solidFill>
              </a:rPr>
              <a:t>m1</a:t>
            </a:r>
            <a:r>
              <a:rPr lang="en-AU" dirty="0"/>
              <a:t> </a:t>
            </a:r>
            <a:r>
              <a:rPr lang="en-AU" dirty="0">
                <a:solidFill>
                  <a:srgbClr val="0070C0"/>
                </a:solidFill>
              </a:rPr>
              <a:t>Accuracy:</a:t>
            </a:r>
            <a:r>
              <a:rPr lang="en-AU" dirty="0"/>
              <a:t> 89.36% (95% CI: 88.53%, 90.14%)</a:t>
            </a:r>
          </a:p>
          <a:p>
            <a:r>
              <a:rPr lang="en-AU" dirty="0">
                <a:solidFill>
                  <a:srgbClr val="0070C0"/>
                </a:solidFill>
              </a:rPr>
              <a:t>Interpretation: </a:t>
            </a:r>
            <a:r>
              <a:rPr lang="en-AU" dirty="0"/>
              <a:t>Model m1 is significantly more accurate than model m0.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No Information Rate and P-Value</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dirty="0"/>
              <a:t>Model m0 </a:t>
            </a:r>
            <a:r>
              <a:rPr lang="en-US" dirty="0">
                <a:solidFill>
                  <a:srgbClr val="0070C0"/>
                </a:solidFill>
              </a:rPr>
              <a:t>NIR</a:t>
            </a:r>
            <a:r>
              <a:rPr lang="en-US" dirty="0"/>
              <a:t>: 65.29%, P-Value: 0.517</a:t>
            </a:r>
          </a:p>
          <a:p>
            <a:r>
              <a:rPr lang="en-US" dirty="0"/>
              <a:t>Model m1 </a:t>
            </a:r>
            <a:r>
              <a:rPr lang="en-US" dirty="0">
                <a:solidFill>
                  <a:srgbClr val="0070C0"/>
                </a:solidFill>
              </a:rPr>
              <a:t>NIR</a:t>
            </a:r>
            <a:r>
              <a:rPr lang="en-US" dirty="0"/>
              <a:t>: 74.96%, P-Value: &lt;2e-16</a:t>
            </a:r>
          </a:p>
          <a:p>
            <a:r>
              <a:rPr lang="en-US" dirty="0">
                <a:solidFill>
                  <a:srgbClr val="0070C0"/>
                </a:solidFill>
              </a:rPr>
              <a:t>Interpretation</a:t>
            </a:r>
            <a:r>
              <a:rPr lang="en-US" dirty="0"/>
              <a:t>: Model m1's accuracy is significantly better than the No Information Rate, while model m0's accuracy is not.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US" sz="3500">
                <a:solidFill>
                  <a:srgbClr val="FFFFFF"/>
                </a:solidFill>
              </a:rPr>
              <a:t>Kappa and Mcnemar's Test P-Value</a:t>
            </a:r>
          </a:p>
        </p:txBody>
      </p:sp>
      <p:sp>
        <p:nvSpPr>
          <p:cNvPr id="3" name="Content Placeholder 2"/>
          <p:cNvSpPr>
            <a:spLocks noGrp="1"/>
          </p:cNvSpPr>
          <p:nvPr>
            <p:ph idx="1"/>
          </p:nvPr>
        </p:nvSpPr>
        <p:spPr>
          <a:xfrm>
            <a:off x="1028699" y="2318197"/>
            <a:ext cx="7293023" cy="3683358"/>
          </a:xfrm>
        </p:spPr>
        <p:txBody>
          <a:bodyPr anchor="ctr">
            <a:noAutofit/>
          </a:bodyPr>
          <a:lstStyle/>
          <a:p>
            <a:r>
              <a:rPr lang="en-US" dirty="0"/>
              <a:t>Model m0 </a:t>
            </a:r>
            <a:r>
              <a:rPr lang="en-US" dirty="0">
                <a:solidFill>
                  <a:srgbClr val="0070C0"/>
                </a:solidFill>
              </a:rPr>
              <a:t>Kappa</a:t>
            </a:r>
            <a:r>
              <a:rPr lang="en-US" dirty="0"/>
              <a:t>: 0, </a:t>
            </a:r>
            <a:r>
              <a:rPr lang="en-US" dirty="0" err="1">
                <a:solidFill>
                  <a:srgbClr val="0070C0"/>
                </a:solidFill>
              </a:rPr>
              <a:t>Mcnemar's</a:t>
            </a:r>
            <a:r>
              <a:rPr lang="en-US" dirty="0">
                <a:solidFill>
                  <a:srgbClr val="0070C0"/>
                </a:solidFill>
              </a:rPr>
              <a:t> Test P-Value</a:t>
            </a:r>
            <a:r>
              <a:rPr lang="en-US" dirty="0"/>
              <a:t>: &lt;2e-16</a:t>
            </a:r>
          </a:p>
          <a:p>
            <a:r>
              <a:rPr lang="en-US" dirty="0"/>
              <a:t>Model m1 </a:t>
            </a:r>
            <a:r>
              <a:rPr lang="en-US" dirty="0">
                <a:solidFill>
                  <a:srgbClr val="0070C0"/>
                </a:solidFill>
              </a:rPr>
              <a:t>Kappa:</a:t>
            </a:r>
            <a:r>
              <a:rPr lang="en-US" dirty="0"/>
              <a:t> 0.714, </a:t>
            </a:r>
            <a:r>
              <a:rPr lang="en-US" dirty="0" err="1">
                <a:solidFill>
                  <a:srgbClr val="0070C0"/>
                </a:solidFill>
              </a:rPr>
              <a:t>Mcnemar's</a:t>
            </a:r>
            <a:r>
              <a:rPr lang="en-US" dirty="0">
                <a:solidFill>
                  <a:srgbClr val="0070C0"/>
                </a:solidFill>
              </a:rPr>
              <a:t> Test P-Value</a:t>
            </a:r>
            <a:r>
              <a:rPr lang="en-US" dirty="0"/>
              <a:t>: 0.1279</a:t>
            </a:r>
          </a:p>
          <a:p>
            <a:r>
              <a:rPr lang="en-US" dirty="0">
                <a:solidFill>
                  <a:srgbClr val="0070C0"/>
                </a:solidFill>
              </a:rPr>
              <a:t>Interpretation</a:t>
            </a:r>
            <a:r>
              <a:rPr lang="en-US" dirty="0"/>
              <a:t>: Model m1 has good agreement between predicted and actual values beyond chance, while model m0 has no agreement beyond chance.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Figures of houses in different position and sizes">
            <a:extLst>
              <a:ext uri="{FF2B5EF4-FFF2-40B4-BE49-F238E27FC236}">
                <a16:creationId xmlns:a16="http://schemas.microsoft.com/office/drawing/2014/main" id="{6B5F8A3E-C38F-B23E-0746-5AC85B7D2AE6}"/>
              </a:ext>
            </a:extLst>
          </p:cNvPr>
          <p:cNvPicPr>
            <a:picLocks noChangeAspect="1"/>
          </p:cNvPicPr>
          <p:nvPr/>
        </p:nvPicPr>
        <p:blipFill rotWithShape="1">
          <a:blip r:embed="rId2"/>
          <a:srcRect l="16220" r="33713"/>
          <a:stretch/>
        </p:blipFill>
        <p:spPr>
          <a:xfrm>
            <a:off x="3028949" y="10"/>
            <a:ext cx="6120019" cy="6875809"/>
          </a:xfrm>
          <a:prstGeom prst="rect">
            <a:avLst/>
          </a:prstGeom>
        </p:spPr>
      </p:pic>
      <p:sp>
        <p:nvSpPr>
          <p:cNvPr id="29" name="Freeform: Shape 2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307C26-9B9A-74D4-1676-9EF2A5BCEFAB}"/>
              </a:ext>
            </a:extLst>
          </p:cNvPr>
          <p:cNvSpPr>
            <a:spLocks noGrp="1"/>
          </p:cNvSpPr>
          <p:nvPr>
            <p:ph type="title"/>
          </p:nvPr>
        </p:nvSpPr>
        <p:spPr>
          <a:xfrm>
            <a:off x="142043" y="1184685"/>
            <a:ext cx="2688410" cy="3531403"/>
          </a:xfrm>
        </p:spPr>
        <p:txBody>
          <a:bodyPr vert="horz" lIns="91440" tIns="45720" rIns="91440" bIns="45720" rtlCol="0" anchor="t">
            <a:noAutofit/>
          </a:bodyPr>
          <a:lstStyle/>
          <a:p>
            <a:pPr algn="l" defTabSz="914400">
              <a:lnSpc>
                <a:spcPct val="90000"/>
              </a:lnSpc>
            </a:pPr>
            <a:r>
              <a:rPr lang="en-US" sz="3200" dirty="0">
                <a:solidFill>
                  <a:srgbClr val="FF0000"/>
                </a:solidFill>
              </a:rPr>
              <a:t>Part (I) Theory </a:t>
            </a:r>
            <a:br>
              <a:rPr lang="en-US" sz="3200" dirty="0">
                <a:solidFill>
                  <a:srgbClr val="FFFFFF"/>
                </a:solidFill>
              </a:rPr>
            </a:br>
            <a:r>
              <a:rPr lang="en-US" sz="3200" dirty="0">
                <a:solidFill>
                  <a:srgbClr val="FFFFFF"/>
                </a:solidFill>
              </a:rPr>
              <a:t> </a:t>
            </a:r>
            <a:br>
              <a:rPr lang="en-US" sz="3200" dirty="0">
                <a:solidFill>
                  <a:srgbClr val="FFFFFF"/>
                </a:solidFill>
              </a:rPr>
            </a:br>
            <a:br>
              <a:rPr lang="en-US" sz="3200" dirty="0">
                <a:solidFill>
                  <a:srgbClr val="FFFFFF"/>
                </a:solidFill>
              </a:rPr>
            </a:br>
            <a:r>
              <a:rPr lang="en-US" sz="3200" dirty="0">
                <a:solidFill>
                  <a:srgbClr val="FFFFFF"/>
                </a:solidFill>
              </a:rPr>
              <a:t>Why are accurate models of housing stress important?</a:t>
            </a:r>
          </a:p>
        </p:txBody>
      </p:sp>
    </p:spTree>
    <p:extLst>
      <p:ext uri="{BB962C8B-B14F-4D97-AF65-F5344CB8AC3E}">
        <p14:creationId xmlns:p14="http://schemas.microsoft.com/office/powerpoint/2010/main" val="1280999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AU" sz="3500">
                <a:solidFill>
                  <a:srgbClr val="FFFFFF"/>
                </a:solidFill>
              </a:rPr>
              <a:t>Sensitivity and Specificity</a:t>
            </a:r>
          </a:p>
        </p:txBody>
      </p:sp>
      <p:sp>
        <p:nvSpPr>
          <p:cNvPr id="3" name="Content Placeholder 2"/>
          <p:cNvSpPr>
            <a:spLocks noGrp="1"/>
          </p:cNvSpPr>
          <p:nvPr>
            <p:ph idx="1"/>
          </p:nvPr>
        </p:nvSpPr>
        <p:spPr>
          <a:xfrm>
            <a:off x="1028699" y="2318197"/>
            <a:ext cx="7293023" cy="3683358"/>
          </a:xfrm>
        </p:spPr>
        <p:txBody>
          <a:bodyPr anchor="ctr">
            <a:noAutofit/>
          </a:bodyPr>
          <a:lstStyle/>
          <a:p>
            <a:r>
              <a:rPr lang="en-US" dirty="0"/>
              <a:t>Model m0 </a:t>
            </a:r>
            <a:r>
              <a:rPr lang="en-US" dirty="0">
                <a:solidFill>
                  <a:srgbClr val="0070C0"/>
                </a:solidFill>
              </a:rPr>
              <a:t>Sensitivity</a:t>
            </a:r>
            <a:r>
              <a:rPr lang="en-US" dirty="0"/>
              <a:t>: 99.95%, </a:t>
            </a:r>
            <a:r>
              <a:rPr lang="en-US" dirty="0">
                <a:solidFill>
                  <a:srgbClr val="0070C0"/>
                </a:solidFill>
              </a:rPr>
              <a:t>Specificity</a:t>
            </a:r>
            <a:r>
              <a:rPr lang="en-US" dirty="0"/>
              <a:t>: 0.049%</a:t>
            </a:r>
          </a:p>
          <a:p>
            <a:r>
              <a:rPr lang="en-US" dirty="0"/>
              <a:t>Model m1 </a:t>
            </a:r>
            <a:r>
              <a:rPr lang="en-US" dirty="0">
                <a:solidFill>
                  <a:srgbClr val="0070C0"/>
                </a:solidFill>
              </a:rPr>
              <a:t>Sensitivity</a:t>
            </a:r>
            <a:r>
              <a:rPr lang="en-US" dirty="0"/>
              <a:t>: 93.35%, </a:t>
            </a:r>
            <a:r>
              <a:rPr lang="en-US" dirty="0">
                <a:solidFill>
                  <a:srgbClr val="0070C0"/>
                </a:solidFill>
              </a:rPr>
              <a:t>Specificity</a:t>
            </a:r>
            <a:r>
              <a:rPr lang="en-US" dirty="0"/>
              <a:t>: 77.42%</a:t>
            </a:r>
          </a:p>
          <a:p>
            <a:r>
              <a:rPr lang="en-US" dirty="0">
                <a:solidFill>
                  <a:srgbClr val="0070C0"/>
                </a:solidFill>
              </a:rPr>
              <a:t>Interpretation</a:t>
            </a:r>
            <a:r>
              <a:rPr lang="en-US" dirty="0"/>
              <a:t>: Model m1 is much better at identifying actual negatives (households in stress), while model m0 is almost exclusively identifying positives (households not in stress).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fontScale="90000"/>
          </a:bodyPr>
          <a:lstStyle/>
          <a:p>
            <a:r>
              <a:rPr lang="en-US" sz="3500" dirty="0">
                <a:solidFill>
                  <a:srgbClr val="FFFFFF"/>
                </a:solidFill>
              </a:rPr>
              <a:t>Precision (Positive Predictive Value) and Negative Predictive Value</a:t>
            </a:r>
          </a:p>
        </p:txBody>
      </p:sp>
      <p:sp>
        <p:nvSpPr>
          <p:cNvPr id="3" name="Content Placeholder 2"/>
          <p:cNvSpPr>
            <a:spLocks noGrp="1"/>
          </p:cNvSpPr>
          <p:nvPr>
            <p:ph idx="1"/>
          </p:nvPr>
        </p:nvSpPr>
        <p:spPr>
          <a:xfrm>
            <a:off x="1028699" y="2318197"/>
            <a:ext cx="7293023" cy="3683358"/>
          </a:xfrm>
        </p:spPr>
        <p:txBody>
          <a:bodyPr anchor="ctr">
            <a:noAutofit/>
          </a:bodyPr>
          <a:lstStyle/>
          <a:p>
            <a:r>
              <a:rPr lang="en-US" dirty="0"/>
              <a:t>Model m0 </a:t>
            </a:r>
            <a:r>
              <a:rPr lang="en-US" dirty="0">
                <a:solidFill>
                  <a:srgbClr val="0070C0"/>
                </a:solidFill>
              </a:rPr>
              <a:t>Precision</a:t>
            </a:r>
            <a:r>
              <a:rPr lang="en-US" dirty="0"/>
              <a:t>: 65.29%, </a:t>
            </a:r>
            <a:r>
              <a:rPr lang="en-US" dirty="0">
                <a:solidFill>
                  <a:srgbClr val="0070C0"/>
                </a:solidFill>
              </a:rPr>
              <a:t>Negative Predictive Value: </a:t>
            </a:r>
            <a:r>
              <a:rPr lang="en-US" dirty="0"/>
              <a:t>33.33%</a:t>
            </a:r>
          </a:p>
          <a:p>
            <a:r>
              <a:rPr lang="en-US" dirty="0"/>
              <a:t>Model m1 </a:t>
            </a:r>
            <a:r>
              <a:rPr lang="en-US" dirty="0">
                <a:solidFill>
                  <a:srgbClr val="0070C0"/>
                </a:solidFill>
              </a:rPr>
              <a:t>Precision:</a:t>
            </a:r>
            <a:r>
              <a:rPr lang="en-US" dirty="0"/>
              <a:t> 92.52%, </a:t>
            </a:r>
            <a:r>
              <a:rPr lang="en-US" dirty="0">
                <a:solidFill>
                  <a:srgbClr val="0070C0"/>
                </a:solidFill>
              </a:rPr>
              <a:t>Negative Predictive Value: </a:t>
            </a:r>
            <a:r>
              <a:rPr lang="en-US" dirty="0"/>
              <a:t>79.54%</a:t>
            </a:r>
          </a:p>
          <a:p>
            <a:r>
              <a:rPr lang="en-US" dirty="0">
                <a:solidFill>
                  <a:srgbClr val="0070C0"/>
                </a:solidFill>
              </a:rPr>
              <a:t>Interpretation:</a:t>
            </a:r>
            <a:r>
              <a:rPr lang="en-US" dirty="0"/>
              <a:t> Model m1 has higher precision and negative predictive value, indicating better reliability in predictions.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pPr>
              <a:lnSpc>
                <a:spcPct val="90000"/>
              </a:lnSpc>
            </a:pPr>
            <a:r>
              <a:rPr lang="en-US" sz="3200">
                <a:solidFill>
                  <a:srgbClr val="FFFFFF"/>
                </a:solidFill>
              </a:rPr>
              <a:t>Prevalence, Detection Rate, and Detection Prevalence</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2800" dirty="0"/>
              <a:t>Model m0 Prevalence: 65.29%, </a:t>
            </a:r>
            <a:r>
              <a:rPr lang="en-US" sz="2800" dirty="0">
                <a:solidFill>
                  <a:srgbClr val="0070C0"/>
                </a:solidFill>
              </a:rPr>
              <a:t>Detection Rate</a:t>
            </a:r>
            <a:r>
              <a:rPr lang="en-US" sz="2800" dirty="0"/>
              <a:t>: 65.25%, </a:t>
            </a:r>
            <a:r>
              <a:rPr lang="en-US" sz="2800" dirty="0">
                <a:solidFill>
                  <a:srgbClr val="0070C0"/>
                </a:solidFill>
              </a:rPr>
              <a:t>Detection Prevalence</a:t>
            </a:r>
            <a:r>
              <a:rPr lang="en-US" sz="2800" dirty="0"/>
              <a:t>: 99.95%</a:t>
            </a:r>
          </a:p>
          <a:p>
            <a:r>
              <a:rPr lang="en-US" sz="2800" dirty="0"/>
              <a:t>Model m1 </a:t>
            </a:r>
            <a:r>
              <a:rPr lang="en-US" sz="2800" dirty="0">
                <a:solidFill>
                  <a:srgbClr val="0070C0"/>
                </a:solidFill>
              </a:rPr>
              <a:t>Prevalence</a:t>
            </a:r>
            <a:r>
              <a:rPr lang="en-US" sz="2800" dirty="0"/>
              <a:t>: 74.96%, </a:t>
            </a:r>
            <a:r>
              <a:rPr lang="en-US" sz="2800" dirty="0">
                <a:solidFill>
                  <a:srgbClr val="0070C0"/>
                </a:solidFill>
              </a:rPr>
              <a:t>Detection Rate</a:t>
            </a:r>
            <a:r>
              <a:rPr lang="en-US" sz="2800" dirty="0"/>
              <a:t>: 69.97%, </a:t>
            </a:r>
            <a:r>
              <a:rPr lang="en-US" sz="2800" dirty="0">
                <a:solidFill>
                  <a:srgbClr val="0070C0"/>
                </a:solidFill>
              </a:rPr>
              <a:t>Detection Prevalence</a:t>
            </a:r>
            <a:r>
              <a:rPr lang="en-US" sz="2800" dirty="0"/>
              <a:t>: 75.62%</a:t>
            </a:r>
          </a:p>
          <a:p>
            <a:r>
              <a:rPr lang="en-US" sz="2800" dirty="0">
                <a:solidFill>
                  <a:srgbClr val="0070C0"/>
                </a:solidFill>
              </a:rPr>
              <a:t>Interpretation</a:t>
            </a:r>
            <a:r>
              <a:rPr lang="en-US" sz="2800" dirty="0"/>
              <a:t>: Model m1 predicts positives (class 0) more proportionally to the actual distribution.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AU" sz="3500">
                <a:solidFill>
                  <a:srgbClr val="FFFFFF"/>
                </a:solidFill>
              </a:rPr>
              <a:t>Balanced Accuracy and Summary</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dirty="0"/>
              <a:t>Model m0 </a:t>
            </a:r>
            <a:r>
              <a:rPr lang="en-US" dirty="0">
                <a:solidFill>
                  <a:srgbClr val="0070C0"/>
                </a:solidFill>
              </a:rPr>
              <a:t>Balanced Accuracy</a:t>
            </a:r>
            <a:r>
              <a:rPr lang="en-US" dirty="0"/>
              <a:t>: 50%</a:t>
            </a:r>
          </a:p>
          <a:p>
            <a:r>
              <a:rPr lang="en-US" dirty="0"/>
              <a:t>Model m1 </a:t>
            </a:r>
            <a:r>
              <a:rPr lang="en-US" dirty="0">
                <a:solidFill>
                  <a:srgbClr val="0070C0"/>
                </a:solidFill>
              </a:rPr>
              <a:t>Balanced Accuracy</a:t>
            </a:r>
            <a:r>
              <a:rPr lang="en-US" dirty="0"/>
              <a:t>: 85.38%</a:t>
            </a:r>
          </a:p>
          <a:p>
            <a:r>
              <a:rPr lang="en-US" dirty="0">
                <a:solidFill>
                  <a:srgbClr val="0070C0"/>
                </a:solidFill>
              </a:rPr>
              <a:t>Interpretation</a:t>
            </a:r>
            <a:r>
              <a:rPr lang="en-US" dirty="0"/>
              <a:t>: Model m1 has a better balance between sensitivity and specificity, indicating better overall performance.</a:t>
            </a:r>
          </a:p>
          <a:p>
            <a:endParaRPr lang="en-US" sz="17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F6E2D6EA-92E5-C6E9-C230-B4EFFBAE35AC}"/>
              </a:ext>
            </a:extLst>
          </p:cNvPr>
          <p:cNvPicPr>
            <a:picLocks noChangeAspect="1"/>
          </p:cNvPicPr>
          <p:nvPr/>
        </p:nvPicPr>
        <p:blipFill>
          <a:blip r:embed="rId2"/>
          <a:srcRect l="34161" r="32557"/>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D1CBC-DD2A-9715-DAFE-1956C433D641}"/>
              </a:ext>
            </a:extLst>
          </p:cNvPr>
          <p:cNvSpPr>
            <a:spLocks noGrp="1"/>
          </p:cNvSpPr>
          <p:nvPr>
            <p:ph type="title"/>
          </p:nvPr>
        </p:nvSpPr>
        <p:spPr>
          <a:xfrm>
            <a:off x="4586487" y="0"/>
            <a:ext cx="4098726" cy="1559301"/>
          </a:xfrm>
        </p:spPr>
        <p:txBody>
          <a:bodyPr>
            <a:normAutofit/>
          </a:bodyPr>
          <a:lstStyle/>
          <a:p>
            <a:r>
              <a:rPr lang="en-US" sz="6000" b="1" dirty="0">
                <a:solidFill>
                  <a:srgbClr val="FF0000"/>
                </a:solidFill>
                <a:effectLst>
                  <a:outerShdw blurRad="38100" dist="38100" dir="2700000" algn="tl">
                    <a:srgbClr val="000000">
                      <a:alpha val="43137"/>
                    </a:srgbClr>
                  </a:outerShdw>
                </a:effectLst>
              </a:rPr>
              <a:t>Summary</a:t>
            </a:r>
            <a:br>
              <a:rPr lang="en-US" sz="3500" dirty="0"/>
            </a:br>
            <a:endParaRPr lang="en-AU" sz="3500" dirty="0"/>
          </a:p>
        </p:txBody>
      </p:sp>
      <p:sp>
        <p:nvSpPr>
          <p:cNvPr id="3" name="Content Placeholder 2">
            <a:extLst>
              <a:ext uri="{FF2B5EF4-FFF2-40B4-BE49-F238E27FC236}">
                <a16:creationId xmlns:a16="http://schemas.microsoft.com/office/drawing/2014/main" id="{D891B52F-CEC6-5EEB-1A70-6C634CFACE64}"/>
              </a:ext>
            </a:extLst>
          </p:cNvPr>
          <p:cNvSpPr>
            <a:spLocks noGrp="1"/>
          </p:cNvSpPr>
          <p:nvPr>
            <p:ph idx="1"/>
          </p:nvPr>
        </p:nvSpPr>
        <p:spPr>
          <a:xfrm>
            <a:off x="4313383" y="1265382"/>
            <a:ext cx="4208610" cy="4974696"/>
          </a:xfrm>
        </p:spPr>
        <p:txBody>
          <a:bodyPr anchor="ctr">
            <a:normAutofit fontScale="70000" lnSpcReduction="20000"/>
          </a:bodyPr>
          <a:lstStyle/>
          <a:p>
            <a:pPr marL="0" indent="0">
              <a:buNone/>
            </a:pPr>
            <a:r>
              <a:rPr lang="en-US" sz="4100" dirty="0"/>
              <a:t>Model m1 outperforms model m0 in almost </a:t>
            </a:r>
            <a:r>
              <a:rPr lang="en-US" sz="4100" dirty="0">
                <a:solidFill>
                  <a:srgbClr val="FF0000"/>
                </a:solidFill>
              </a:rPr>
              <a:t>every metric</a:t>
            </a:r>
            <a:r>
              <a:rPr lang="en-US" sz="4100" dirty="0"/>
              <a:t>.</a:t>
            </a:r>
            <a:br>
              <a:rPr lang="en-US" sz="4100" dirty="0"/>
            </a:br>
            <a:endParaRPr lang="en-US" sz="4100" dirty="0"/>
          </a:p>
          <a:p>
            <a:pPr marL="0" indent="0">
              <a:buNone/>
            </a:pPr>
            <a:r>
              <a:rPr lang="en-US" sz="4100" dirty="0"/>
              <a:t>Model m0 has very high sensitivity but almost zero specificity.</a:t>
            </a:r>
            <a:br>
              <a:rPr lang="en-US" sz="4100" dirty="0"/>
            </a:br>
            <a:endParaRPr lang="en-US" sz="4100" dirty="0"/>
          </a:p>
          <a:p>
            <a:pPr marL="0" indent="0">
              <a:buNone/>
            </a:pPr>
            <a:r>
              <a:rPr lang="en-US" sz="4100" dirty="0"/>
              <a:t>Model m1 has good sensitivity and specificity, resulting in higher accuracy and better overall performance.</a:t>
            </a:r>
          </a:p>
          <a:p>
            <a:endParaRPr lang="en-AU" sz="1700" dirty="0"/>
          </a:p>
        </p:txBody>
      </p:sp>
    </p:spTree>
    <p:extLst>
      <p:ext uri="{BB962C8B-B14F-4D97-AF65-F5344CB8AC3E}">
        <p14:creationId xmlns:p14="http://schemas.microsoft.com/office/powerpoint/2010/main" val="3206830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76ADD0F7-FE6F-3B9A-6334-68D135F8D14C}"/>
              </a:ext>
            </a:extLst>
          </p:cNvPr>
          <p:cNvSpPr>
            <a:spLocks noGrp="1"/>
          </p:cNvSpPr>
          <p:nvPr>
            <p:ph type="title"/>
          </p:nvPr>
        </p:nvSpPr>
        <p:spPr>
          <a:xfrm>
            <a:off x="986118" y="735106"/>
            <a:ext cx="7540322" cy="2928470"/>
          </a:xfrm>
        </p:spPr>
        <p:txBody>
          <a:bodyPr vert="horz" lIns="91440" tIns="45720" rIns="91440" bIns="45720" rtlCol="0" anchor="b">
            <a:normAutofit/>
          </a:bodyPr>
          <a:lstStyle/>
          <a:p>
            <a:pPr defTabSz="914400">
              <a:lnSpc>
                <a:spcPct val="90000"/>
              </a:lnSpc>
            </a:pPr>
            <a:r>
              <a:rPr lang="en-US" sz="4200" kern="1200" dirty="0">
                <a:solidFill>
                  <a:srgbClr val="FFFFFF"/>
                </a:solidFill>
                <a:latin typeface="+mj-lt"/>
                <a:ea typeface="+mj-ea"/>
                <a:cs typeface="+mj-cs"/>
              </a:rPr>
              <a:t>(3) Roc in r</a:t>
            </a:r>
            <a:br>
              <a:rPr lang="en-US" sz="4200" kern="1200" dirty="0">
                <a:solidFill>
                  <a:srgbClr val="FFFFFF"/>
                </a:solidFill>
                <a:latin typeface="+mj-lt"/>
                <a:ea typeface="+mj-ea"/>
                <a:cs typeface="+mj-cs"/>
              </a:rPr>
            </a:br>
            <a:endParaRPr lang="en-US" sz="42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6F4E6292-587C-CC59-4251-E4BDB99FD452}"/>
              </a:ext>
            </a:extLst>
          </p:cNvPr>
          <p:cNvSpPr>
            <a:spLocks noGrp="1"/>
          </p:cNvSpPr>
          <p:nvPr>
            <p:ph type="body" idx="1"/>
          </p:nvPr>
        </p:nvSpPr>
        <p:spPr>
          <a:xfrm>
            <a:off x="1013011" y="4870824"/>
            <a:ext cx="7504463" cy="1458258"/>
          </a:xfrm>
        </p:spPr>
        <p:txBody>
          <a:bodyPr vert="horz" lIns="91440" tIns="45720" rIns="91440" bIns="45720" rtlCol="0" anchor="ctr">
            <a:normAutofit/>
          </a:bodyPr>
          <a:lstStyle/>
          <a:p>
            <a:pPr defTabSz="914400">
              <a:lnSpc>
                <a:spcPct val="90000"/>
              </a:lnSpc>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436889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028699" y="294538"/>
            <a:ext cx="7421963" cy="1033669"/>
          </a:xfrm>
        </p:spPr>
        <p:txBody>
          <a:bodyPr>
            <a:normAutofit/>
          </a:bodyPr>
          <a:lstStyle/>
          <a:p>
            <a:r>
              <a:rPr lang="en-US" sz="3500" dirty="0">
                <a:solidFill>
                  <a:srgbClr val="FFFFFF"/>
                </a:solidFill>
              </a:rPr>
              <a:t>Implement ROC in R</a:t>
            </a:r>
            <a:endParaRPr lang="en-AU" sz="3500" dirty="0">
              <a:solidFill>
                <a:srgbClr val="FFFFFF"/>
              </a:solidFill>
            </a:endParaRPr>
          </a:p>
        </p:txBody>
      </p:sp>
      <p:sp>
        <p:nvSpPr>
          <p:cNvPr id="3" name="Content Placeholder 2">
            <a:extLst>
              <a:ext uri="{FF2B5EF4-FFF2-40B4-BE49-F238E27FC236}">
                <a16:creationId xmlns:a16="http://schemas.microsoft.com/office/drawing/2014/main" id="{690E4B24-CAAA-2123-15C7-8966A21A929E}"/>
              </a:ext>
            </a:extLst>
          </p:cNvPr>
          <p:cNvSpPr>
            <a:spLocks noGrp="1"/>
          </p:cNvSpPr>
          <p:nvPr>
            <p:ph idx="1"/>
          </p:nvPr>
        </p:nvSpPr>
        <p:spPr>
          <a:xfrm>
            <a:off x="110837" y="1690254"/>
            <a:ext cx="8799484" cy="5167745"/>
          </a:xfrm>
        </p:spPr>
        <p:txBody>
          <a:bodyPr anchor="ctr">
            <a:normAutofit lnSpcReduction="10000"/>
          </a:bodyPr>
          <a:lstStyle/>
          <a:p>
            <a:r>
              <a:rPr lang="en-US" sz="2400" dirty="0" err="1"/>
              <a:t>install.packages</a:t>
            </a:r>
            <a:r>
              <a:rPr lang="en-US" sz="2400" dirty="0"/>
              <a:t>("</a:t>
            </a:r>
            <a:r>
              <a:rPr lang="en-US" sz="2400" dirty="0" err="1"/>
              <a:t>pROC</a:t>
            </a:r>
            <a:r>
              <a:rPr lang="en-US" sz="2400" dirty="0"/>
              <a:t>")</a:t>
            </a:r>
          </a:p>
          <a:p>
            <a:r>
              <a:rPr lang="en-US" sz="2400" dirty="0"/>
              <a:t>library(</a:t>
            </a:r>
            <a:r>
              <a:rPr lang="en-US" sz="2400" dirty="0" err="1"/>
              <a:t>pROC</a:t>
            </a:r>
            <a:r>
              <a:rPr lang="en-US" sz="2400" dirty="0"/>
              <a:t>)</a:t>
            </a:r>
          </a:p>
          <a:p>
            <a:endParaRPr lang="en-US" sz="2400" dirty="0"/>
          </a:p>
          <a:p>
            <a:r>
              <a:rPr lang="en-US" sz="2400" dirty="0"/>
              <a:t>m0_predicted_probabilities&lt;-predict(m0, type="response")</a:t>
            </a:r>
          </a:p>
          <a:p>
            <a:r>
              <a:rPr lang="en-US" sz="2400" dirty="0"/>
              <a:t>m1_predicted_probabilities&lt;-predict(m1, type="response")</a:t>
            </a:r>
          </a:p>
          <a:p>
            <a:r>
              <a:rPr lang="en-US" sz="2400" dirty="0"/>
              <a:t>m2_predicted_probabilities&lt;-predict(m2, type="response")</a:t>
            </a:r>
          </a:p>
          <a:p>
            <a:r>
              <a:rPr lang="en-US" sz="2400" dirty="0"/>
              <a:t>m3_predicted_probabilities&lt;-predict(m3, type="response")</a:t>
            </a:r>
          </a:p>
          <a:p>
            <a:endParaRPr lang="en-US" sz="2400" dirty="0"/>
          </a:p>
          <a:p>
            <a:r>
              <a:rPr lang="en-US" sz="2400" dirty="0"/>
              <a:t>rocm0 &lt;- roc(m0$y, m0_predicted_probabilities)</a:t>
            </a:r>
          </a:p>
          <a:p>
            <a:r>
              <a:rPr lang="en-US" sz="2400" dirty="0"/>
              <a:t>rocm1 &lt;- roc(m1$y, m1_predicted_probabilities)</a:t>
            </a:r>
          </a:p>
          <a:p>
            <a:r>
              <a:rPr lang="en-US" sz="2400" dirty="0"/>
              <a:t>rocm2 &lt;- roc(m2$y, m2_predicted_probabilities) </a:t>
            </a:r>
          </a:p>
          <a:p>
            <a:r>
              <a:rPr lang="en-US" sz="2400" dirty="0"/>
              <a:t>rocm3 &lt;- roc(m3$y, m3_predicted_probabilities) </a:t>
            </a:r>
          </a:p>
          <a:p>
            <a:endParaRPr lang="en-AU" sz="1700" dirty="0"/>
          </a:p>
        </p:txBody>
      </p:sp>
    </p:spTree>
    <p:extLst>
      <p:ext uri="{BB962C8B-B14F-4D97-AF65-F5344CB8AC3E}">
        <p14:creationId xmlns:p14="http://schemas.microsoft.com/office/powerpoint/2010/main" val="147786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028699" y="294538"/>
            <a:ext cx="7421963" cy="1033669"/>
          </a:xfrm>
        </p:spPr>
        <p:txBody>
          <a:bodyPr>
            <a:normAutofit/>
          </a:bodyPr>
          <a:lstStyle/>
          <a:p>
            <a:r>
              <a:rPr lang="en-US" sz="3500" dirty="0">
                <a:solidFill>
                  <a:srgbClr val="FFFFFF"/>
                </a:solidFill>
              </a:rPr>
              <a:t>Graph ROCs in R</a:t>
            </a:r>
            <a:endParaRPr lang="en-AU" sz="3500" dirty="0">
              <a:solidFill>
                <a:srgbClr val="FFFFFF"/>
              </a:solidFill>
            </a:endParaRPr>
          </a:p>
        </p:txBody>
      </p:sp>
      <p:sp>
        <p:nvSpPr>
          <p:cNvPr id="3" name="Content Placeholder 2">
            <a:extLst>
              <a:ext uri="{FF2B5EF4-FFF2-40B4-BE49-F238E27FC236}">
                <a16:creationId xmlns:a16="http://schemas.microsoft.com/office/drawing/2014/main" id="{690E4B24-CAAA-2123-15C7-8966A21A929E}"/>
              </a:ext>
            </a:extLst>
          </p:cNvPr>
          <p:cNvSpPr>
            <a:spLocks noGrp="1"/>
          </p:cNvSpPr>
          <p:nvPr>
            <p:ph idx="1"/>
          </p:nvPr>
        </p:nvSpPr>
        <p:spPr>
          <a:xfrm>
            <a:off x="110837" y="1690254"/>
            <a:ext cx="8799484" cy="5167745"/>
          </a:xfrm>
        </p:spPr>
        <p:txBody>
          <a:bodyPr anchor="ctr">
            <a:normAutofit/>
          </a:bodyPr>
          <a:lstStyle/>
          <a:p>
            <a:r>
              <a:rPr lang="en-AU" sz="2400" dirty="0"/>
              <a:t># Plot ROC curves</a:t>
            </a:r>
            <a:br>
              <a:rPr lang="en-AU" sz="2400" dirty="0"/>
            </a:br>
            <a:endParaRPr lang="en-AU" sz="2400" dirty="0"/>
          </a:p>
          <a:p>
            <a:pPr marL="0" indent="0">
              <a:buNone/>
            </a:pPr>
            <a:r>
              <a:rPr lang="en-AU" sz="2400" dirty="0"/>
              <a:t>plot(rocm0, col = "blue", main = "ROC Curves")</a:t>
            </a:r>
          </a:p>
          <a:p>
            <a:pPr marL="0" indent="0">
              <a:buNone/>
            </a:pPr>
            <a:r>
              <a:rPr lang="en-AU" sz="2400" dirty="0"/>
              <a:t>lines(rocm1, col = "green")</a:t>
            </a:r>
          </a:p>
          <a:p>
            <a:pPr marL="0" indent="0">
              <a:buNone/>
            </a:pPr>
            <a:r>
              <a:rPr lang="en-AU" sz="2400" dirty="0"/>
              <a:t>lines(rocm2, col = "red") </a:t>
            </a:r>
          </a:p>
          <a:p>
            <a:pPr marL="0" indent="0">
              <a:buNone/>
            </a:pPr>
            <a:r>
              <a:rPr lang="en-AU" sz="2400" dirty="0"/>
              <a:t>lines(rocm3, col = "black")</a:t>
            </a:r>
          </a:p>
          <a:p>
            <a:pPr marL="0" indent="0">
              <a:buNone/>
            </a:pPr>
            <a:r>
              <a:rPr lang="en-AU" sz="2400" dirty="0"/>
              <a:t>legend("</a:t>
            </a:r>
            <a:r>
              <a:rPr lang="en-AU" sz="2400" dirty="0" err="1"/>
              <a:t>bottomright</a:t>
            </a:r>
            <a:r>
              <a:rPr lang="en-AU" sz="2400" dirty="0"/>
              <a:t>", legend = c("Model 0", "Model 1","Model 2", "Model 3"), col = c("blue", "</a:t>
            </a:r>
            <a:r>
              <a:rPr lang="en-AU" sz="2400" dirty="0" err="1"/>
              <a:t>green","red</a:t>
            </a:r>
            <a:r>
              <a:rPr lang="en-AU" sz="2400" dirty="0"/>
              <a:t>", "black"), </a:t>
            </a:r>
            <a:r>
              <a:rPr lang="en-AU" sz="2400" dirty="0" err="1"/>
              <a:t>lwd</a:t>
            </a:r>
            <a:r>
              <a:rPr lang="en-AU" sz="2400" dirty="0"/>
              <a:t> = 2)</a:t>
            </a:r>
          </a:p>
        </p:txBody>
      </p:sp>
    </p:spTree>
    <p:extLst>
      <p:ext uri="{BB962C8B-B14F-4D97-AF65-F5344CB8AC3E}">
        <p14:creationId xmlns:p14="http://schemas.microsoft.com/office/powerpoint/2010/main" val="32018201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028699" y="294538"/>
            <a:ext cx="7421963" cy="1033669"/>
          </a:xfrm>
        </p:spPr>
        <p:txBody>
          <a:bodyPr>
            <a:normAutofit/>
          </a:bodyPr>
          <a:lstStyle/>
          <a:p>
            <a:r>
              <a:rPr lang="en-US" sz="3500" dirty="0">
                <a:solidFill>
                  <a:srgbClr val="FFFFFF"/>
                </a:solidFill>
              </a:rPr>
              <a:t>Graph ROCs in R</a:t>
            </a:r>
            <a:endParaRPr lang="en-AU" sz="3500" dirty="0">
              <a:solidFill>
                <a:srgbClr val="FFFFFF"/>
              </a:solidFill>
            </a:endParaRPr>
          </a:p>
        </p:txBody>
      </p:sp>
      <p:pic>
        <p:nvPicPr>
          <p:cNvPr id="7" name="Picture 6">
            <a:extLst>
              <a:ext uri="{FF2B5EF4-FFF2-40B4-BE49-F238E27FC236}">
                <a16:creationId xmlns:a16="http://schemas.microsoft.com/office/drawing/2014/main" id="{B2AF747B-8D36-B8FE-8B6D-E9170B2D51A5}"/>
              </a:ext>
            </a:extLst>
          </p:cNvPr>
          <p:cNvPicPr>
            <a:picLocks noChangeAspect="1"/>
          </p:cNvPicPr>
          <p:nvPr/>
        </p:nvPicPr>
        <p:blipFill>
          <a:blip r:embed="rId2"/>
          <a:stretch>
            <a:fillRect/>
          </a:stretch>
        </p:blipFill>
        <p:spPr>
          <a:xfrm>
            <a:off x="562861" y="1706074"/>
            <a:ext cx="7887801" cy="5029902"/>
          </a:xfrm>
          <a:prstGeom prst="rect">
            <a:avLst/>
          </a:prstGeom>
        </p:spPr>
      </p:pic>
      <p:sp>
        <p:nvSpPr>
          <p:cNvPr id="6" name="Arrow: Right 5">
            <a:extLst>
              <a:ext uri="{FF2B5EF4-FFF2-40B4-BE49-F238E27FC236}">
                <a16:creationId xmlns:a16="http://schemas.microsoft.com/office/drawing/2014/main" id="{F6AD4C75-B05F-B3BF-1CEA-1A8CAB226915}"/>
              </a:ext>
            </a:extLst>
          </p:cNvPr>
          <p:cNvSpPr/>
          <p:nvPr/>
        </p:nvSpPr>
        <p:spPr>
          <a:xfrm>
            <a:off x="1457493" y="3271981"/>
            <a:ext cx="1376218" cy="1089891"/>
          </a:xfrm>
          <a:prstGeom prst="rightArrow">
            <a:avLst/>
          </a:prstGeom>
          <a:solidFill>
            <a:srgbClr val="92D050"/>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66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028699" y="294538"/>
            <a:ext cx="7421963" cy="1033669"/>
          </a:xfrm>
        </p:spPr>
        <p:txBody>
          <a:bodyPr>
            <a:normAutofit/>
          </a:bodyPr>
          <a:lstStyle/>
          <a:p>
            <a:r>
              <a:rPr lang="en-US" sz="3500" dirty="0">
                <a:solidFill>
                  <a:srgbClr val="FFFFFF"/>
                </a:solidFill>
              </a:rPr>
              <a:t>Area Under Curve (AUC) ROCs in R</a:t>
            </a:r>
            <a:endParaRPr lang="en-AU" sz="3500" dirty="0">
              <a:solidFill>
                <a:srgbClr val="FFFFFF"/>
              </a:solidFill>
            </a:endParaRPr>
          </a:p>
        </p:txBody>
      </p:sp>
      <p:sp>
        <p:nvSpPr>
          <p:cNvPr id="3" name="Content Placeholder 2">
            <a:extLst>
              <a:ext uri="{FF2B5EF4-FFF2-40B4-BE49-F238E27FC236}">
                <a16:creationId xmlns:a16="http://schemas.microsoft.com/office/drawing/2014/main" id="{690E4B24-CAAA-2123-15C7-8966A21A929E}"/>
              </a:ext>
            </a:extLst>
          </p:cNvPr>
          <p:cNvSpPr>
            <a:spLocks noGrp="1"/>
          </p:cNvSpPr>
          <p:nvPr>
            <p:ph idx="1"/>
          </p:nvPr>
        </p:nvSpPr>
        <p:spPr>
          <a:xfrm>
            <a:off x="110837" y="1690254"/>
            <a:ext cx="8799484" cy="5167745"/>
          </a:xfrm>
        </p:spPr>
        <p:txBody>
          <a:bodyPr anchor="ctr">
            <a:normAutofit/>
          </a:bodyPr>
          <a:lstStyle/>
          <a:p>
            <a:endParaRPr lang="en-AU" sz="2400" dirty="0"/>
          </a:p>
        </p:txBody>
      </p:sp>
      <p:graphicFrame>
        <p:nvGraphicFramePr>
          <p:cNvPr id="4" name="Table 3">
            <a:extLst>
              <a:ext uri="{FF2B5EF4-FFF2-40B4-BE49-F238E27FC236}">
                <a16:creationId xmlns:a16="http://schemas.microsoft.com/office/drawing/2014/main" id="{FF8088EC-6973-E9A9-21AC-F3A3FD11E753}"/>
              </a:ext>
            </a:extLst>
          </p:cNvPr>
          <p:cNvGraphicFramePr>
            <a:graphicFrameLocks noGrp="1"/>
          </p:cNvGraphicFramePr>
          <p:nvPr>
            <p:extLst>
              <p:ext uri="{D42A27DB-BD31-4B8C-83A1-F6EECF244321}">
                <p14:modId xmlns:p14="http://schemas.microsoft.com/office/powerpoint/2010/main" val="1115157027"/>
              </p:ext>
            </p:extLst>
          </p:nvPr>
        </p:nvGraphicFramePr>
        <p:xfrm>
          <a:off x="2164078" y="2438399"/>
          <a:ext cx="4150360" cy="3177305"/>
        </p:xfrm>
        <a:graphic>
          <a:graphicData uri="http://schemas.openxmlformats.org/drawingml/2006/table">
            <a:tbl>
              <a:tblPr firstRow="1" bandRow="1">
                <a:tableStyleId>{5C22544A-7EE6-4342-B048-85BDC9FD1C3A}</a:tableStyleId>
              </a:tblPr>
              <a:tblGrid>
                <a:gridCol w="2075180">
                  <a:extLst>
                    <a:ext uri="{9D8B030D-6E8A-4147-A177-3AD203B41FA5}">
                      <a16:colId xmlns:a16="http://schemas.microsoft.com/office/drawing/2014/main" val="20000"/>
                    </a:ext>
                  </a:extLst>
                </a:gridCol>
                <a:gridCol w="2075180">
                  <a:extLst>
                    <a:ext uri="{9D8B030D-6E8A-4147-A177-3AD203B41FA5}">
                      <a16:colId xmlns:a16="http://schemas.microsoft.com/office/drawing/2014/main" val="20003"/>
                    </a:ext>
                  </a:extLst>
                </a:gridCol>
              </a:tblGrid>
              <a:tr h="635461">
                <a:tc>
                  <a:txBody>
                    <a:bodyPr/>
                    <a:lstStyle/>
                    <a:p>
                      <a:r>
                        <a:t>Model</a:t>
                      </a:r>
                    </a:p>
                  </a:txBody>
                  <a:tcPr/>
                </a:tc>
                <a:tc>
                  <a:txBody>
                    <a:bodyPr/>
                    <a:lstStyle/>
                    <a:p>
                      <a:r>
                        <a:t>AUC</a:t>
                      </a:r>
                    </a:p>
                  </a:txBody>
                  <a:tcPr/>
                </a:tc>
                <a:extLst>
                  <a:ext uri="{0D108BD9-81ED-4DB2-BD59-A6C34878D82A}">
                    <a16:rowId xmlns:a16="http://schemas.microsoft.com/office/drawing/2014/main" val="10000"/>
                  </a:ext>
                </a:extLst>
              </a:tr>
              <a:tr h="635461">
                <a:tc>
                  <a:txBody>
                    <a:bodyPr/>
                    <a:lstStyle/>
                    <a:p>
                      <a:r>
                        <a:t>m0</a:t>
                      </a:r>
                    </a:p>
                  </a:txBody>
                  <a:tcPr/>
                </a:tc>
                <a:tc>
                  <a:txBody>
                    <a:bodyPr/>
                    <a:lstStyle/>
                    <a:p>
                      <a:r>
                        <a:t>0.5634</a:t>
                      </a:r>
                    </a:p>
                  </a:txBody>
                  <a:tcPr/>
                </a:tc>
                <a:extLst>
                  <a:ext uri="{0D108BD9-81ED-4DB2-BD59-A6C34878D82A}">
                    <a16:rowId xmlns:a16="http://schemas.microsoft.com/office/drawing/2014/main" val="10001"/>
                  </a:ext>
                </a:extLst>
              </a:tr>
              <a:tr h="635461">
                <a:tc>
                  <a:txBody>
                    <a:bodyPr/>
                    <a:lstStyle/>
                    <a:p>
                      <a:r>
                        <a:t>m1</a:t>
                      </a:r>
                    </a:p>
                  </a:txBody>
                  <a:tcPr/>
                </a:tc>
                <a:tc>
                  <a:txBody>
                    <a:bodyPr/>
                    <a:lstStyle/>
                    <a:p>
                      <a:r>
                        <a:rPr dirty="0"/>
                        <a:t>0.9</a:t>
                      </a:r>
                      <a:r>
                        <a:rPr lang="en-US" dirty="0"/>
                        <a:t>454</a:t>
                      </a:r>
                      <a:endParaRPr dirty="0"/>
                    </a:p>
                  </a:txBody>
                  <a:tcPr/>
                </a:tc>
                <a:extLst>
                  <a:ext uri="{0D108BD9-81ED-4DB2-BD59-A6C34878D82A}">
                    <a16:rowId xmlns:a16="http://schemas.microsoft.com/office/drawing/2014/main" val="10002"/>
                  </a:ext>
                </a:extLst>
              </a:tr>
              <a:tr h="635461">
                <a:tc>
                  <a:txBody>
                    <a:bodyPr/>
                    <a:lstStyle/>
                    <a:p>
                      <a:r>
                        <a:t>m2</a:t>
                      </a:r>
                    </a:p>
                  </a:txBody>
                  <a:tcPr/>
                </a:tc>
                <a:tc>
                  <a:txBody>
                    <a:bodyPr/>
                    <a:lstStyle/>
                    <a:p>
                      <a:r>
                        <a:rPr dirty="0"/>
                        <a:t>0.6</a:t>
                      </a:r>
                      <a:r>
                        <a:rPr lang="en-US" dirty="0"/>
                        <a:t>873</a:t>
                      </a:r>
                      <a:endParaRPr dirty="0"/>
                    </a:p>
                  </a:txBody>
                  <a:tcPr/>
                </a:tc>
                <a:extLst>
                  <a:ext uri="{0D108BD9-81ED-4DB2-BD59-A6C34878D82A}">
                    <a16:rowId xmlns:a16="http://schemas.microsoft.com/office/drawing/2014/main" val="10003"/>
                  </a:ext>
                </a:extLst>
              </a:tr>
              <a:tr h="635461">
                <a:tc>
                  <a:txBody>
                    <a:bodyPr/>
                    <a:lstStyle/>
                    <a:p>
                      <a:r>
                        <a:t>m3</a:t>
                      </a:r>
                    </a:p>
                  </a:txBody>
                  <a:tcPr/>
                </a:tc>
                <a:tc>
                  <a:txBody>
                    <a:bodyPr/>
                    <a:lstStyle/>
                    <a:p>
                      <a:r>
                        <a:rPr dirty="0"/>
                        <a:t>0.</a:t>
                      </a:r>
                      <a:r>
                        <a:rPr lang="en-US" dirty="0"/>
                        <a:t>6193</a:t>
                      </a:r>
                      <a:endParaRPr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5747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Accurate Models of Housing Stress</a:t>
            </a:r>
          </a:p>
        </p:txBody>
      </p:sp>
      <p:pic>
        <p:nvPicPr>
          <p:cNvPr id="5" name="Picture 4" descr="Wooden houses with one house standing out with its orange and red colour">
            <a:extLst>
              <a:ext uri="{FF2B5EF4-FFF2-40B4-BE49-F238E27FC236}">
                <a16:creationId xmlns:a16="http://schemas.microsoft.com/office/drawing/2014/main" id="{0C968096-2447-4DC4-43B0-3B1D0B7964C9}"/>
              </a:ext>
            </a:extLst>
          </p:cNvPr>
          <p:cNvPicPr>
            <a:picLocks noChangeAspect="1"/>
          </p:cNvPicPr>
          <p:nvPr/>
        </p:nvPicPr>
        <p:blipFill>
          <a:blip r:embed="rId2"/>
          <a:srcRect l="42145" r="28053" b="-1"/>
          <a:stretch/>
        </p:blipFill>
        <p:spPr>
          <a:xfrm>
            <a:off x="6082126" y="10"/>
            <a:ext cx="3061874" cy="6857990"/>
          </a:xfrm>
          <a:prstGeom prst="rect">
            <a:avLst/>
          </a:prstGeom>
        </p:spPr>
      </p:pic>
      <p:graphicFrame>
        <p:nvGraphicFramePr>
          <p:cNvPr id="13" name="Content Placeholder 2">
            <a:extLst>
              <a:ext uri="{FF2B5EF4-FFF2-40B4-BE49-F238E27FC236}">
                <a16:creationId xmlns:a16="http://schemas.microsoft.com/office/drawing/2014/main" id="{6A152576-15EE-1153-3E75-CD7412314663}"/>
              </a:ext>
            </a:extLst>
          </p:cNvPr>
          <p:cNvGraphicFramePr>
            <a:graphicFrameLocks noGrp="1"/>
          </p:cNvGraphicFramePr>
          <p:nvPr>
            <p:ph idx="1"/>
          </p:nvPr>
        </p:nvGraphicFramePr>
        <p:xfrm>
          <a:off x="3186545" y="240146"/>
          <a:ext cx="2518727" cy="5955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1649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Programming data on computer monitor">
            <a:extLst>
              <a:ext uri="{FF2B5EF4-FFF2-40B4-BE49-F238E27FC236}">
                <a16:creationId xmlns:a16="http://schemas.microsoft.com/office/drawing/2014/main" id="{63409E73-9287-C721-46E2-FB7F9FCB4D1B}"/>
              </a:ext>
            </a:extLst>
          </p:cNvPr>
          <p:cNvPicPr>
            <a:picLocks noChangeAspect="1"/>
          </p:cNvPicPr>
          <p:nvPr/>
        </p:nvPicPr>
        <p:blipFill>
          <a:blip r:embed="rId2">
            <a:alphaModFix/>
          </a:blip>
          <a:srcRect l="10472" r="527" b="-1"/>
          <a:stretch/>
        </p:blipFill>
        <p:spPr>
          <a:xfrm>
            <a:off x="20" y="10"/>
            <a:ext cx="9143979" cy="6857990"/>
          </a:xfrm>
          <a:prstGeom prst="rect">
            <a:avLst/>
          </a:prstGeom>
        </p:spPr>
      </p:pic>
      <p:sp>
        <p:nvSpPr>
          <p:cNvPr id="15" name="Rectangle 1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53DDF81-A544-A9CA-4901-E34443CC9498}"/>
              </a:ext>
            </a:extLst>
          </p:cNvPr>
          <p:cNvSpPr>
            <a:spLocks noGrp="1"/>
          </p:cNvSpPr>
          <p:nvPr>
            <p:ph type="title"/>
          </p:nvPr>
        </p:nvSpPr>
        <p:spPr>
          <a:xfrm>
            <a:off x="571500" y="1137434"/>
            <a:ext cx="7399482" cy="4849419"/>
          </a:xfrm>
        </p:spPr>
        <p:txBody>
          <a:bodyPr vert="horz" lIns="91440" tIns="45720" rIns="91440" bIns="45720" rtlCol="0" anchor="t">
            <a:normAutofit fontScale="90000"/>
          </a:bodyPr>
          <a:lstStyle/>
          <a:p>
            <a:pPr defTabSz="914400">
              <a:lnSpc>
                <a:spcPct val="90000"/>
              </a:lnSpc>
            </a:pPr>
            <a:r>
              <a:rPr lang="en-US" sz="7200" dirty="0">
                <a:solidFill>
                  <a:srgbClr val="FFFF00"/>
                </a:solidFill>
                <a:effectLst>
                  <a:outerShdw blurRad="38100" dist="38100" dir="2700000" algn="tl">
                    <a:srgbClr val="000000">
                      <a:alpha val="43137"/>
                    </a:srgbClr>
                  </a:outerShdw>
                </a:effectLst>
              </a:rPr>
              <a:t>Comparing new Confusion Matrices using </a:t>
            </a:r>
            <a:r>
              <a:rPr lang="en-US" sz="7200" dirty="0">
                <a:solidFill>
                  <a:srgbClr val="FF0000"/>
                </a:solidFill>
                <a:effectLst>
                  <a:outerShdw blurRad="38100" dist="38100" dir="2700000" algn="tl">
                    <a:srgbClr val="000000">
                      <a:alpha val="43137"/>
                    </a:srgbClr>
                  </a:outerShdw>
                </a:effectLst>
              </a:rPr>
              <a:t>new roc thresholds  </a:t>
            </a:r>
            <a:br>
              <a:rPr lang="en-US" sz="7200" dirty="0">
                <a:solidFill>
                  <a:srgbClr val="FFFF00"/>
                </a:solidFill>
                <a:effectLst>
                  <a:outerShdw blurRad="38100" dist="38100" dir="2700000" algn="tl">
                    <a:srgbClr val="000000">
                      <a:alpha val="43137"/>
                    </a:srgbClr>
                  </a:outerShdw>
                </a:effectLst>
              </a:rPr>
            </a:br>
            <a:r>
              <a:rPr lang="en-US" sz="7200" dirty="0">
                <a:solidFill>
                  <a:srgbClr val="FFFF00"/>
                </a:solidFill>
                <a:effectLst>
                  <a:outerShdw blurRad="38100" dist="38100" dir="2700000" algn="tl">
                    <a:srgbClr val="000000">
                      <a:alpha val="43137"/>
                    </a:srgbClr>
                  </a:outerShdw>
                </a:effectLst>
              </a:rPr>
              <a:t>for m0 and m1</a:t>
            </a:r>
            <a:br>
              <a:rPr lang="en-US" sz="3200" dirty="0">
                <a:solidFill>
                  <a:srgbClr val="FFFFFF"/>
                </a:solidFill>
              </a:rPr>
            </a:br>
            <a:endParaRPr lang="en-US" sz="3200" dirty="0">
              <a:solidFill>
                <a:srgbClr val="FFFFFF"/>
              </a:solidFill>
            </a:endParaRPr>
          </a:p>
        </p:txBody>
      </p:sp>
      <p:sp>
        <p:nvSpPr>
          <p:cNvPr id="16" name="Rectangle 1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44A54C55-AFDB-7E3B-43E3-D3A810EC27BA}"/>
              </a:ext>
            </a:extLst>
          </p:cNvPr>
          <p:cNvSpPr>
            <a:spLocks noGrp="1"/>
          </p:cNvSpPr>
          <p:nvPr>
            <p:ph type="body" idx="1"/>
          </p:nvPr>
        </p:nvSpPr>
        <p:spPr>
          <a:xfrm>
            <a:off x="628650" y="4293441"/>
            <a:ext cx="4721499" cy="1588514"/>
          </a:xfrm>
        </p:spPr>
        <p:txBody>
          <a:bodyPr vert="horz" lIns="91440" tIns="45720" rIns="91440" bIns="45720" rtlCol="0" anchor="b">
            <a:normAutofit/>
          </a:bodyPr>
          <a:lstStyle/>
          <a:p>
            <a:pPr defTabSz="914400">
              <a:lnSpc>
                <a:spcPct val="90000"/>
              </a:lnSpc>
              <a:spcBef>
                <a:spcPts val="1000"/>
              </a:spcBef>
            </a:pPr>
            <a:endParaRPr lang="en-US" sz="1600">
              <a:solidFill>
                <a:srgbClr val="FFFFFF"/>
              </a:solidFill>
            </a:endParaRP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585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41F028-BDB7-F8A8-8AEF-0318E236CB84}"/>
              </a:ext>
            </a:extLst>
          </p:cNvPr>
          <p:cNvSpPr>
            <a:spLocks noGrp="1"/>
          </p:cNvSpPr>
          <p:nvPr>
            <p:ph type="title"/>
          </p:nvPr>
        </p:nvSpPr>
        <p:spPr>
          <a:xfrm>
            <a:off x="110837" y="294538"/>
            <a:ext cx="8913090" cy="1033669"/>
          </a:xfrm>
        </p:spPr>
        <p:txBody>
          <a:bodyPr>
            <a:normAutofit fontScale="90000"/>
          </a:bodyPr>
          <a:lstStyle/>
          <a:p>
            <a:r>
              <a:rPr lang="en-US" sz="3500" dirty="0">
                <a:solidFill>
                  <a:srgbClr val="FFFFFF"/>
                </a:solidFill>
              </a:rPr>
              <a:t>Change the probability Threshold to categorize a financially stressed household</a:t>
            </a:r>
            <a:endParaRPr lang="en-AU" sz="3500" dirty="0">
              <a:solidFill>
                <a:srgbClr val="FFFFFF"/>
              </a:solidFill>
            </a:endParaRPr>
          </a:p>
        </p:txBody>
      </p:sp>
      <p:sp>
        <p:nvSpPr>
          <p:cNvPr id="3" name="Content Placeholder 2">
            <a:extLst>
              <a:ext uri="{FF2B5EF4-FFF2-40B4-BE49-F238E27FC236}">
                <a16:creationId xmlns:a16="http://schemas.microsoft.com/office/drawing/2014/main" id="{690E4B24-CAAA-2123-15C7-8966A21A929E}"/>
              </a:ext>
            </a:extLst>
          </p:cNvPr>
          <p:cNvSpPr>
            <a:spLocks noGrp="1"/>
          </p:cNvSpPr>
          <p:nvPr>
            <p:ph idx="1"/>
          </p:nvPr>
        </p:nvSpPr>
        <p:spPr>
          <a:xfrm>
            <a:off x="110837" y="1690254"/>
            <a:ext cx="8799484" cy="5167745"/>
          </a:xfrm>
        </p:spPr>
        <p:txBody>
          <a:bodyPr anchor="ctr">
            <a:normAutofit fontScale="92500" lnSpcReduction="10000"/>
          </a:bodyPr>
          <a:lstStyle/>
          <a:p>
            <a:br>
              <a:rPr lang="en-US" sz="2000" dirty="0"/>
            </a:br>
            <a:r>
              <a:rPr lang="en-US" sz="2000" dirty="0"/>
              <a:t>The ROC curves tell us that the threshold of 0.5 to allocate a household in financially stressed may not be optimal. </a:t>
            </a:r>
            <a:br>
              <a:rPr lang="en-US" sz="2000" dirty="0"/>
            </a:br>
            <a:endParaRPr lang="en-US" sz="2000" dirty="0"/>
          </a:p>
          <a:p>
            <a:r>
              <a:rPr lang="en-US" sz="2000" dirty="0"/>
              <a:t>We use the ROC curve to find the optimal threshold:</a:t>
            </a:r>
            <a:br>
              <a:rPr lang="en-US" sz="2000" dirty="0"/>
            </a:br>
            <a:endParaRPr lang="en-US" sz="2000" dirty="0"/>
          </a:p>
          <a:p>
            <a:pPr marL="400050" lvl="1" indent="0">
              <a:buNone/>
            </a:pPr>
            <a:r>
              <a:rPr lang="en-US" sz="1600" dirty="0"/>
              <a:t>m0_optimal_threshold&lt;-coords(rocm0, "best", ret="threshold")</a:t>
            </a:r>
          </a:p>
          <a:p>
            <a:pPr marL="400050" lvl="1" indent="0">
              <a:buNone/>
            </a:pPr>
            <a:r>
              <a:rPr lang="en-US" sz="1600" dirty="0"/>
              <a:t>print(m0_optimal_threshold)</a:t>
            </a:r>
          </a:p>
          <a:p>
            <a:pPr marL="400050" lvl="1" indent="0">
              <a:buNone/>
            </a:pPr>
            <a:r>
              <a:rPr lang="en-US" sz="1600" dirty="0"/>
              <a:t>The NEW threshold for m0 : </a:t>
            </a:r>
            <a:r>
              <a:rPr lang="en-US" sz="1600" dirty="0">
                <a:solidFill>
                  <a:srgbClr val="FF99CC"/>
                </a:solidFill>
              </a:rPr>
              <a:t>0.3275227</a:t>
            </a:r>
          </a:p>
          <a:p>
            <a:pPr marL="400050" lvl="1" indent="0">
              <a:buNone/>
            </a:pPr>
            <a:endParaRPr lang="en-US" sz="1600" dirty="0"/>
          </a:p>
          <a:p>
            <a:pPr marL="400050" lvl="1" indent="0">
              <a:buNone/>
            </a:pPr>
            <a:r>
              <a:rPr lang="en-US" sz="1600" dirty="0"/>
              <a:t>m1_optimal_threshold&lt;-coords(rocm1, "best", ret="threshold")</a:t>
            </a:r>
          </a:p>
          <a:p>
            <a:pPr marL="400050" lvl="1" indent="0">
              <a:buNone/>
            </a:pPr>
            <a:r>
              <a:rPr lang="en-US" sz="1600" dirty="0"/>
              <a:t>print(m1_optimal_threshold)</a:t>
            </a:r>
          </a:p>
          <a:p>
            <a:pPr marL="400050" lvl="1" indent="0">
              <a:buNone/>
            </a:pPr>
            <a:r>
              <a:rPr lang="en-US" sz="1600" dirty="0"/>
              <a:t>The NEW threshold for m1 :  </a:t>
            </a:r>
            <a:r>
              <a:rPr lang="en-US" sz="1600" dirty="0">
                <a:solidFill>
                  <a:srgbClr val="0070C0"/>
                </a:solidFill>
              </a:rPr>
              <a:t>0.3208009</a:t>
            </a:r>
          </a:p>
          <a:p>
            <a:pPr marL="400050" lvl="1" indent="0">
              <a:buNone/>
            </a:pPr>
            <a:endParaRPr lang="en-US" sz="1600" dirty="0"/>
          </a:p>
          <a:p>
            <a:pPr marL="400050" lvl="1" indent="0">
              <a:buNone/>
            </a:pPr>
            <a:r>
              <a:rPr lang="en-US" sz="1600" dirty="0"/>
              <a:t>predicted_classes0 &lt;- </a:t>
            </a:r>
            <a:r>
              <a:rPr lang="en-US" sz="1600" dirty="0" err="1"/>
              <a:t>ifelse</a:t>
            </a:r>
            <a:r>
              <a:rPr lang="en-US" sz="1600" dirty="0"/>
              <a:t>(m0_predicted_probabilities &gt; </a:t>
            </a:r>
            <a:r>
              <a:rPr lang="en-US" sz="1600" dirty="0">
                <a:solidFill>
                  <a:srgbClr val="FF99CC"/>
                </a:solidFill>
              </a:rPr>
              <a:t>0.3275227</a:t>
            </a:r>
            <a:r>
              <a:rPr lang="en-US" sz="1600" dirty="0"/>
              <a:t>, 1, 0)</a:t>
            </a:r>
          </a:p>
          <a:p>
            <a:pPr marL="400050" lvl="1" indent="0">
              <a:buNone/>
            </a:pPr>
            <a:r>
              <a:rPr lang="en-US" sz="1600" dirty="0"/>
              <a:t>predicted_classes1 &lt;- </a:t>
            </a:r>
            <a:r>
              <a:rPr lang="en-US" sz="1600" dirty="0" err="1"/>
              <a:t>ifelse</a:t>
            </a:r>
            <a:r>
              <a:rPr lang="en-US" sz="1600" dirty="0"/>
              <a:t>(m1_predicted_probabilities &gt; </a:t>
            </a:r>
            <a:r>
              <a:rPr lang="en-US" sz="1600" dirty="0">
                <a:solidFill>
                  <a:srgbClr val="0070C0"/>
                </a:solidFill>
              </a:rPr>
              <a:t>0.3208009</a:t>
            </a:r>
            <a:r>
              <a:rPr lang="en-US" sz="1600" dirty="0"/>
              <a:t>, 1, 0)</a:t>
            </a:r>
          </a:p>
          <a:p>
            <a:pPr marL="400050" lvl="1" indent="0">
              <a:buNone/>
            </a:pPr>
            <a:endParaRPr lang="en-US" sz="1600" dirty="0"/>
          </a:p>
          <a:p>
            <a:pPr marL="400050" lvl="1" indent="0">
              <a:buNone/>
            </a:pPr>
            <a:r>
              <a:rPr lang="en-US" sz="1600" dirty="0" err="1"/>
              <a:t>confusionMatrix</a:t>
            </a:r>
            <a:r>
              <a:rPr lang="en-US" sz="1600" dirty="0"/>
              <a:t>(</a:t>
            </a:r>
            <a:r>
              <a:rPr lang="en-US" sz="1600" dirty="0" err="1"/>
              <a:t>as.factor</a:t>
            </a:r>
            <a:r>
              <a:rPr lang="en-US" sz="1600" dirty="0"/>
              <a:t>(predicted_classes0), </a:t>
            </a:r>
            <a:r>
              <a:rPr lang="en-US" sz="1600" dirty="0" err="1"/>
              <a:t>as.factor</a:t>
            </a:r>
            <a:r>
              <a:rPr lang="en-US" sz="1600" dirty="0"/>
              <a:t>(m0$y))</a:t>
            </a:r>
          </a:p>
          <a:p>
            <a:pPr marL="400050" lvl="1" indent="0">
              <a:buNone/>
            </a:pPr>
            <a:r>
              <a:rPr lang="en-US" sz="1600" dirty="0" err="1"/>
              <a:t>confusionMatrix</a:t>
            </a:r>
            <a:r>
              <a:rPr lang="en-US" sz="1600" dirty="0"/>
              <a:t>(</a:t>
            </a:r>
            <a:r>
              <a:rPr lang="en-US" sz="1600" dirty="0" err="1"/>
              <a:t>as.factor</a:t>
            </a:r>
            <a:r>
              <a:rPr lang="en-US" sz="1600" dirty="0"/>
              <a:t>(predicted_classes1), </a:t>
            </a:r>
            <a:r>
              <a:rPr lang="en-US" sz="1600" dirty="0" err="1"/>
              <a:t>as.factor</a:t>
            </a:r>
            <a:r>
              <a:rPr lang="en-US" sz="1600" dirty="0"/>
              <a:t>(m1$y))</a:t>
            </a:r>
          </a:p>
          <a:p>
            <a:pPr marL="400050" lvl="1" indent="0">
              <a:buNone/>
            </a:pPr>
            <a:endParaRPr lang="en-US" sz="1600" dirty="0"/>
          </a:p>
          <a:p>
            <a:pPr marL="400050" lvl="1" indent="0">
              <a:buNone/>
            </a:pPr>
            <a:endParaRPr lang="en-US" sz="1600" dirty="0"/>
          </a:p>
          <a:p>
            <a:endParaRPr lang="en-AU" sz="1700" dirty="0"/>
          </a:p>
        </p:txBody>
      </p:sp>
    </p:spTree>
    <p:extLst>
      <p:ext uri="{BB962C8B-B14F-4D97-AF65-F5344CB8AC3E}">
        <p14:creationId xmlns:p14="http://schemas.microsoft.com/office/powerpoint/2010/main" val="2233739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fr-FR" sz="3500">
                <a:solidFill>
                  <a:srgbClr val="FFFFFF"/>
                </a:solidFill>
              </a:rPr>
              <a:t>Confusion Matrix for Model m0</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2800" dirty="0"/>
              <a:t>                   Reference</a:t>
            </a:r>
          </a:p>
          <a:p>
            <a:r>
              <a:rPr lang="en-US" sz="2800" dirty="0"/>
              <a:t>Prediction        0        1</a:t>
            </a:r>
          </a:p>
          <a:p>
            <a:r>
              <a:rPr lang="en-US" sz="2800" dirty="0"/>
              <a:t>         0          1298    435</a:t>
            </a:r>
          </a:p>
          <a:p>
            <a:r>
              <a:rPr lang="en-US" sz="2800" dirty="0"/>
              <a:t>         1          2524   1597</a:t>
            </a:r>
          </a:p>
          <a:p>
            <a:endParaRPr lang="en-US" sz="1700" dirty="0"/>
          </a:p>
          <a:p>
            <a:r>
              <a:rPr lang="en-US" sz="1700" dirty="0"/>
              <a:t>Class 0: Not in financial stress</a:t>
            </a:r>
          </a:p>
          <a:p>
            <a:r>
              <a:rPr lang="en-US" sz="1700" dirty="0"/>
              <a:t>Class 1: In financial stress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fr-FR" sz="3500">
                <a:solidFill>
                  <a:srgbClr val="FFFFFF"/>
                </a:solidFill>
              </a:rPr>
              <a:t>Confusion Matrix for Model m1</a:t>
            </a:r>
          </a:p>
        </p:txBody>
      </p:sp>
      <p:sp>
        <p:nvSpPr>
          <p:cNvPr id="3" name="Content Placeholder 2"/>
          <p:cNvSpPr>
            <a:spLocks noGrp="1"/>
          </p:cNvSpPr>
          <p:nvPr>
            <p:ph idx="1"/>
          </p:nvPr>
        </p:nvSpPr>
        <p:spPr>
          <a:xfrm>
            <a:off x="1028699" y="2318197"/>
            <a:ext cx="7293023" cy="3683358"/>
          </a:xfrm>
        </p:spPr>
        <p:txBody>
          <a:bodyPr anchor="ctr">
            <a:normAutofit/>
          </a:bodyPr>
          <a:lstStyle/>
          <a:p>
            <a:r>
              <a:rPr lang="en-US" sz="2800" dirty="0"/>
              <a:t>                     Reference</a:t>
            </a:r>
          </a:p>
          <a:p>
            <a:r>
              <a:rPr lang="en-US" sz="2800" dirty="0"/>
              <a:t>Prediction     0       1</a:t>
            </a:r>
          </a:p>
          <a:p>
            <a:r>
              <a:rPr lang="en-US" sz="2800" dirty="0"/>
              <a:t>         0       3811   192</a:t>
            </a:r>
          </a:p>
          <a:p>
            <a:r>
              <a:rPr lang="en-US" sz="2800" dirty="0"/>
              <a:t>         1         577    1274</a:t>
            </a:r>
          </a:p>
          <a:p>
            <a:endParaRPr lang="en-US" sz="1700" dirty="0"/>
          </a:p>
          <a:p>
            <a:r>
              <a:rPr lang="en-US" sz="1700" dirty="0"/>
              <a:t>Class 0: Not in financial stress</a:t>
            </a:r>
          </a:p>
          <a:p>
            <a:r>
              <a:rPr lang="en-US" sz="1700" dirty="0"/>
              <a:t>Class 1: In financial stress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9143997"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1"/>
            <a:ext cx="3057523"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1"/>
            <a:ext cx="8799485"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699" y="294538"/>
            <a:ext cx="7421963" cy="1033669"/>
          </a:xfrm>
        </p:spPr>
        <p:txBody>
          <a:bodyPr>
            <a:normAutofit/>
          </a:bodyPr>
          <a:lstStyle/>
          <a:p>
            <a:r>
              <a:rPr lang="en-AU" sz="3500">
                <a:solidFill>
                  <a:srgbClr val="FFFFFF"/>
                </a:solidFill>
              </a:rPr>
              <a:t>Key Statistics Comparison</a:t>
            </a:r>
          </a:p>
        </p:txBody>
      </p:sp>
      <p:sp>
        <p:nvSpPr>
          <p:cNvPr id="3" name="Content Placeholder 2"/>
          <p:cNvSpPr>
            <a:spLocks noGrp="1"/>
          </p:cNvSpPr>
          <p:nvPr>
            <p:ph idx="1"/>
          </p:nvPr>
        </p:nvSpPr>
        <p:spPr>
          <a:xfrm>
            <a:off x="1028699" y="2318197"/>
            <a:ext cx="7293023" cy="3683358"/>
          </a:xfrm>
        </p:spPr>
        <p:txBody>
          <a:bodyPr anchor="ctr">
            <a:normAutofit fontScale="92500" lnSpcReduction="20000"/>
          </a:bodyPr>
          <a:lstStyle/>
          <a:p>
            <a:pPr>
              <a:lnSpc>
                <a:spcPct val="90000"/>
              </a:lnSpc>
            </a:pPr>
            <a:r>
              <a:rPr lang="it-IT" sz="2600" dirty="0">
                <a:solidFill>
                  <a:srgbClr val="0070C0"/>
                </a:solidFill>
              </a:rPr>
              <a:t> Accuracy:</a:t>
            </a:r>
          </a:p>
          <a:p>
            <a:pPr>
              <a:lnSpc>
                <a:spcPct val="90000"/>
              </a:lnSpc>
            </a:pPr>
            <a:r>
              <a:rPr lang="it-IT" sz="2000" dirty="0"/>
              <a:t>  Model m0: 49.45%</a:t>
            </a:r>
          </a:p>
          <a:p>
            <a:pPr>
              <a:lnSpc>
                <a:spcPct val="90000"/>
              </a:lnSpc>
            </a:pPr>
            <a:r>
              <a:rPr lang="it-IT" sz="2000" dirty="0"/>
              <a:t>  Model m1: 86.86%</a:t>
            </a:r>
          </a:p>
          <a:p>
            <a:pPr>
              <a:lnSpc>
                <a:spcPct val="90000"/>
              </a:lnSpc>
            </a:pPr>
            <a:r>
              <a:rPr lang="it-IT" sz="2600" dirty="0">
                <a:solidFill>
                  <a:srgbClr val="0070C0"/>
                </a:solidFill>
              </a:rPr>
              <a:t>Kappa:</a:t>
            </a:r>
          </a:p>
          <a:p>
            <a:pPr>
              <a:lnSpc>
                <a:spcPct val="90000"/>
              </a:lnSpc>
            </a:pPr>
            <a:r>
              <a:rPr lang="it-IT" sz="2000" dirty="0"/>
              <a:t>  -Model m0: 0.1012</a:t>
            </a:r>
          </a:p>
          <a:p>
            <a:pPr>
              <a:lnSpc>
                <a:spcPct val="90000"/>
              </a:lnSpc>
            </a:pPr>
            <a:r>
              <a:rPr lang="it-IT" sz="2000" dirty="0"/>
              <a:t>  - Model m1: 0.6782</a:t>
            </a:r>
          </a:p>
          <a:p>
            <a:pPr>
              <a:lnSpc>
                <a:spcPct val="90000"/>
              </a:lnSpc>
            </a:pPr>
            <a:r>
              <a:rPr lang="it-IT" sz="2600" dirty="0">
                <a:solidFill>
                  <a:srgbClr val="0070C0"/>
                </a:solidFill>
              </a:rPr>
              <a:t>Sensitivity (Recall):</a:t>
            </a:r>
          </a:p>
          <a:p>
            <a:pPr>
              <a:lnSpc>
                <a:spcPct val="90000"/>
              </a:lnSpc>
            </a:pPr>
            <a:r>
              <a:rPr lang="it-IT" sz="2000" dirty="0"/>
              <a:t>  Model m0: 33.96%</a:t>
            </a:r>
          </a:p>
          <a:p>
            <a:pPr>
              <a:lnSpc>
                <a:spcPct val="90000"/>
              </a:lnSpc>
            </a:pPr>
            <a:r>
              <a:rPr lang="it-IT" sz="2000" dirty="0"/>
              <a:t>  Model m1: 86.85%</a:t>
            </a:r>
          </a:p>
          <a:p>
            <a:pPr>
              <a:lnSpc>
                <a:spcPct val="90000"/>
              </a:lnSpc>
            </a:pPr>
            <a:r>
              <a:rPr lang="it-IT" sz="2600" dirty="0">
                <a:solidFill>
                  <a:srgbClr val="0070C0"/>
                </a:solidFill>
              </a:rPr>
              <a:t>Specificity:</a:t>
            </a:r>
          </a:p>
          <a:p>
            <a:pPr>
              <a:lnSpc>
                <a:spcPct val="90000"/>
              </a:lnSpc>
            </a:pPr>
            <a:r>
              <a:rPr lang="it-IT" sz="2000" dirty="0"/>
              <a:t>  Model m0: 78.59%</a:t>
            </a:r>
          </a:p>
          <a:p>
            <a:pPr>
              <a:lnSpc>
                <a:spcPct val="90000"/>
              </a:lnSpc>
            </a:pPr>
            <a:r>
              <a:rPr lang="it-IT" sz="2000" dirty="0"/>
              <a:t>  Model m1: 86.90%</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descr="White puzzle with one red piece">
            <a:extLst>
              <a:ext uri="{FF2B5EF4-FFF2-40B4-BE49-F238E27FC236}">
                <a16:creationId xmlns:a16="http://schemas.microsoft.com/office/drawing/2014/main" id="{F6E2D6EA-92E5-C6E9-C230-B4EFFBAE35AC}"/>
              </a:ext>
            </a:extLst>
          </p:cNvPr>
          <p:cNvPicPr>
            <a:picLocks noChangeAspect="1"/>
          </p:cNvPicPr>
          <p:nvPr/>
        </p:nvPicPr>
        <p:blipFill>
          <a:blip r:embed="rId2"/>
          <a:srcRect l="34161" r="32557"/>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C2D1CBC-DD2A-9715-DAFE-1956C433D641}"/>
              </a:ext>
            </a:extLst>
          </p:cNvPr>
          <p:cNvSpPr>
            <a:spLocks noGrp="1"/>
          </p:cNvSpPr>
          <p:nvPr>
            <p:ph type="title"/>
          </p:nvPr>
        </p:nvSpPr>
        <p:spPr>
          <a:xfrm>
            <a:off x="4586487" y="0"/>
            <a:ext cx="4098726" cy="1559301"/>
          </a:xfrm>
        </p:spPr>
        <p:txBody>
          <a:bodyPr>
            <a:normAutofit/>
          </a:bodyPr>
          <a:lstStyle/>
          <a:p>
            <a:r>
              <a:rPr lang="en-US" sz="6000" b="1" dirty="0">
                <a:solidFill>
                  <a:srgbClr val="FF0000"/>
                </a:solidFill>
                <a:effectLst>
                  <a:outerShdw blurRad="38100" dist="38100" dir="2700000" algn="tl">
                    <a:srgbClr val="000000">
                      <a:alpha val="43137"/>
                    </a:srgbClr>
                  </a:outerShdw>
                </a:effectLst>
              </a:rPr>
              <a:t>Summary</a:t>
            </a:r>
            <a:br>
              <a:rPr lang="en-US" sz="3500" dirty="0"/>
            </a:br>
            <a:endParaRPr lang="en-AU" sz="3500" dirty="0"/>
          </a:p>
        </p:txBody>
      </p:sp>
      <p:sp>
        <p:nvSpPr>
          <p:cNvPr id="3" name="Content Placeholder 2">
            <a:extLst>
              <a:ext uri="{FF2B5EF4-FFF2-40B4-BE49-F238E27FC236}">
                <a16:creationId xmlns:a16="http://schemas.microsoft.com/office/drawing/2014/main" id="{D891B52F-CEC6-5EEB-1A70-6C634CFACE64}"/>
              </a:ext>
            </a:extLst>
          </p:cNvPr>
          <p:cNvSpPr>
            <a:spLocks noGrp="1"/>
          </p:cNvSpPr>
          <p:nvPr>
            <p:ph idx="1"/>
          </p:nvPr>
        </p:nvSpPr>
        <p:spPr>
          <a:xfrm>
            <a:off x="4313383" y="1265382"/>
            <a:ext cx="4208610" cy="4974696"/>
          </a:xfrm>
        </p:spPr>
        <p:txBody>
          <a:bodyPr anchor="ctr">
            <a:normAutofit fontScale="55000" lnSpcReduction="20000"/>
          </a:bodyPr>
          <a:lstStyle/>
          <a:p>
            <a:pPr>
              <a:lnSpc>
                <a:spcPct val="90000"/>
              </a:lnSpc>
            </a:pPr>
            <a:r>
              <a:rPr lang="en-US" sz="4400" dirty="0"/>
              <a:t>Model m1 outperforms Model m0 in almost every metric.</a:t>
            </a:r>
          </a:p>
          <a:p>
            <a:pPr>
              <a:lnSpc>
                <a:spcPct val="90000"/>
              </a:lnSpc>
            </a:pPr>
            <a:r>
              <a:rPr lang="en-US" sz="4400" dirty="0"/>
              <a:t>Model m0 has lower sensitivity but higher specificity compared to Model m1.</a:t>
            </a:r>
          </a:p>
          <a:p>
            <a:pPr>
              <a:lnSpc>
                <a:spcPct val="90000"/>
              </a:lnSpc>
            </a:pPr>
            <a:r>
              <a:rPr lang="en-US" sz="4400" dirty="0"/>
              <a:t>Model m1 has better balance between sensitivity and specificity, resulting in higher overall performance.</a:t>
            </a:r>
          </a:p>
          <a:p>
            <a:pPr>
              <a:lnSpc>
                <a:spcPct val="90000"/>
              </a:lnSpc>
            </a:pPr>
            <a:r>
              <a:rPr lang="en-US" sz="4400" dirty="0"/>
              <a:t>Model m1's higher Kappa value indicates better agreement between predicted and actual values.</a:t>
            </a:r>
          </a:p>
          <a:p>
            <a:endParaRPr lang="en-AU" sz="1700" dirty="0"/>
          </a:p>
        </p:txBody>
      </p:sp>
    </p:spTree>
    <p:extLst>
      <p:ext uri="{BB962C8B-B14F-4D97-AF65-F5344CB8AC3E}">
        <p14:creationId xmlns:p14="http://schemas.microsoft.com/office/powerpoint/2010/main" val="3879154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AD630B4-4CCC-7B1D-1803-DAED942D7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8" name="Picture 17" descr="Question mark on green pastel background">
            <a:extLst>
              <a:ext uri="{FF2B5EF4-FFF2-40B4-BE49-F238E27FC236}">
                <a16:creationId xmlns:a16="http://schemas.microsoft.com/office/drawing/2014/main" id="{1EB3F5CE-6066-A849-E1A3-8F259420B5B9}"/>
              </a:ext>
            </a:extLst>
          </p:cNvPr>
          <p:cNvPicPr>
            <a:picLocks noChangeAspect="1"/>
          </p:cNvPicPr>
          <p:nvPr/>
        </p:nvPicPr>
        <p:blipFill>
          <a:blip r:embed="rId2">
            <a:alphaModFix amt="50000"/>
          </a:blip>
          <a:srcRect/>
          <a:stretch/>
        </p:blipFill>
        <p:spPr>
          <a:xfrm>
            <a:off x="20" y="10"/>
            <a:ext cx="9143979" cy="6857990"/>
          </a:xfrm>
          <a:prstGeom prst="rect">
            <a:avLst/>
          </a:prstGeom>
        </p:spPr>
      </p:pic>
      <p:sp>
        <p:nvSpPr>
          <p:cNvPr id="2" name="Title 1">
            <a:extLst>
              <a:ext uri="{FF2B5EF4-FFF2-40B4-BE49-F238E27FC236}">
                <a16:creationId xmlns:a16="http://schemas.microsoft.com/office/drawing/2014/main" id="{9887E9A2-06EB-1423-DB0D-F51EDE78D9BB}"/>
              </a:ext>
            </a:extLst>
          </p:cNvPr>
          <p:cNvSpPr>
            <a:spLocks noGrp="1"/>
          </p:cNvSpPr>
          <p:nvPr>
            <p:ph type="title"/>
          </p:nvPr>
        </p:nvSpPr>
        <p:spPr>
          <a:xfrm>
            <a:off x="571500" y="1137435"/>
            <a:ext cx="6798564" cy="3204428"/>
          </a:xfrm>
        </p:spPr>
        <p:txBody>
          <a:bodyPr vert="horz" lIns="91440" tIns="45720" rIns="91440" bIns="45720" rtlCol="0" anchor="t">
            <a:noAutofit/>
          </a:bodyPr>
          <a:lstStyle/>
          <a:p>
            <a:pPr algn="l" defTabSz="914400">
              <a:lnSpc>
                <a:spcPct val="90000"/>
              </a:lnSpc>
            </a:pPr>
            <a:r>
              <a:rPr lang="en-US" sz="8000" dirty="0">
                <a:solidFill>
                  <a:srgbClr val="FFFFFF"/>
                </a:solidFill>
              </a:rPr>
              <a:t>PLEASE TAKE THE </a:t>
            </a:r>
            <a:r>
              <a:rPr lang="en-US" sz="8000" b="1" dirty="0">
                <a:solidFill>
                  <a:srgbClr val="0070C0"/>
                </a:solidFill>
                <a:effectLst>
                  <a:outerShdw blurRad="38100" dist="38100" dir="2700000" algn="tl">
                    <a:srgbClr val="000000">
                      <a:alpha val="43137"/>
                    </a:srgbClr>
                  </a:outerShdw>
                </a:effectLst>
              </a:rPr>
              <a:t>POLL EVERYWHERE </a:t>
            </a:r>
            <a:r>
              <a:rPr lang="en-US" sz="8000" dirty="0">
                <a:solidFill>
                  <a:srgbClr val="FFFFFF"/>
                </a:solidFill>
              </a:rPr>
              <a:t>QUIZ NOW</a:t>
            </a:r>
            <a:br>
              <a:rPr lang="en-US" sz="8000" dirty="0">
                <a:solidFill>
                  <a:srgbClr val="FFFFFF"/>
                </a:solidFill>
              </a:rPr>
            </a:br>
            <a:r>
              <a:rPr lang="en-US" sz="8000" b="1" dirty="0">
                <a:solidFill>
                  <a:srgbClr val="FF0000"/>
                </a:solidFill>
                <a:effectLst>
                  <a:outerShdw blurRad="38100" dist="38100" dir="2700000" algn="tl">
                    <a:srgbClr val="000000">
                      <a:alpha val="43137"/>
                    </a:srgbClr>
                  </a:outerShdw>
                </a:effectLst>
              </a:rPr>
              <a:t>Lecture 3 Poll 3</a:t>
            </a:r>
          </a:p>
        </p:txBody>
      </p:sp>
      <p:cxnSp>
        <p:nvCxnSpPr>
          <p:cNvPr id="24" name="Straight Connector 23">
            <a:extLst>
              <a:ext uri="{FF2B5EF4-FFF2-40B4-BE49-F238E27FC236}">
                <a16:creationId xmlns:a16="http://schemas.microsoft.com/office/drawing/2014/main" id="{49264613-F0F7-08CE-0ADF-98407A64DA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08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1" name="Oval 20">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l 21">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Oval 24">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Four wooden houses with different sizes">
            <a:extLst>
              <a:ext uri="{FF2B5EF4-FFF2-40B4-BE49-F238E27FC236}">
                <a16:creationId xmlns:a16="http://schemas.microsoft.com/office/drawing/2014/main" id="{E6E6D5CA-666D-4028-477D-B134CA40268C}"/>
              </a:ext>
            </a:extLst>
          </p:cNvPr>
          <p:cNvPicPr>
            <a:picLocks noChangeAspect="1"/>
          </p:cNvPicPr>
          <p:nvPr/>
        </p:nvPicPr>
        <p:blipFill>
          <a:blip r:embed="rId2"/>
          <a:srcRect t="12027" r="1" b="23389"/>
          <a:stretch/>
        </p:blipFill>
        <p:spPr>
          <a:xfrm>
            <a:off x="469942" y="317578"/>
            <a:ext cx="8138333" cy="3508437"/>
          </a:xfrm>
          <a:prstGeom prst="rect">
            <a:avLst/>
          </a:prstGeom>
        </p:spPr>
      </p:pic>
      <p:grpSp>
        <p:nvGrpSpPr>
          <p:cNvPr id="36" name="Group 3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536210"/>
            <a:ext cx="304800" cy="322326"/>
            <a:chOff x="215328" y="-46937"/>
            <a:chExt cx="304800" cy="2773841"/>
          </a:xfrm>
        </p:grpSpPr>
        <p:cxnSp>
          <p:nvCxnSpPr>
            <p:cNvPr id="37" name="Straight Connector 3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4018137"/>
            <a:ext cx="3895598" cy="2129586"/>
          </a:xfrm>
          <a:noFill/>
        </p:spPr>
        <p:txBody>
          <a:bodyPr anchor="t">
            <a:normAutofit fontScale="90000"/>
          </a:bodyPr>
          <a:lstStyle/>
          <a:p>
            <a:pPr algn="l"/>
            <a:r>
              <a:rPr lang="en-US" sz="4400" b="1" dirty="0">
                <a:solidFill>
                  <a:schemeClr val="bg1"/>
                </a:solidFill>
                <a:effectLst>
                  <a:outerShdw blurRad="38100" dist="38100" dir="2700000" algn="tl">
                    <a:srgbClr val="000000">
                      <a:alpha val="43137"/>
                    </a:srgbClr>
                  </a:outerShdw>
                </a:effectLst>
              </a:rPr>
              <a:t>Overall Conclusions of Household Stress in Australia</a:t>
            </a:r>
            <a:endParaRPr lang="en-AU" sz="4200" dirty="0">
              <a:solidFill>
                <a:schemeClr val="bg1"/>
              </a:solidFill>
            </a:endParaRPr>
          </a:p>
        </p:txBody>
      </p:sp>
      <p:sp>
        <p:nvSpPr>
          <p:cNvPr id="3" name="Content Placeholder 2"/>
          <p:cNvSpPr>
            <a:spLocks noGrp="1"/>
          </p:cNvSpPr>
          <p:nvPr>
            <p:ph idx="1"/>
          </p:nvPr>
        </p:nvSpPr>
        <p:spPr>
          <a:xfrm>
            <a:off x="4362692" y="4018143"/>
            <a:ext cx="4323864" cy="2653053"/>
          </a:xfrm>
          <a:noFill/>
        </p:spPr>
        <p:txBody>
          <a:bodyPr anchor="t">
            <a:normAutofit fontScale="85000" lnSpcReduction="20000"/>
          </a:bodyPr>
          <a:lstStyle/>
          <a:p>
            <a:r>
              <a:rPr lang="en-US" sz="1600" dirty="0">
                <a:solidFill>
                  <a:schemeClr val="bg1"/>
                </a:solidFill>
              </a:rPr>
              <a:t>It appears that using FM (Bilston et al) to categorize households into those that are financially stressed provides a better model than using HILDA survey.</a:t>
            </a:r>
          </a:p>
          <a:p>
            <a:r>
              <a:rPr lang="en-US" sz="1600" dirty="0">
                <a:solidFill>
                  <a:schemeClr val="bg1"/>
                </a:solidFill>
              </a:rPr>
              <a:t>This suggests that the FM measure is better than the HILDA survey approach of La Cava et al.</a:t>
            </a:r>
          </a:p>
          <a:p>
            <a:r>
              <a:rPr lang="en-US" sz="1600" dirty="0">
                <a:solidFill>
                  <a:schemeClr val="bg1"/>
                </a:solidFill>
              </a:rPr>
              <a:t>The survey approach categorizes a household as finically stressed if any member of the household answers ‘yes’ to any of 7 HILDA survey questions. Any household member over 16 years of age can be responsible for the whole household being categorized as being in financial stress. </a:t>
            </a:r>
          </a:p>
          <a:p>
            <a:r>
              <a:rPr lang="en-US" sz="1600" dirty="0">
                <a:solidFill>
                  <a:schemeClr val="bg1"/>
                </a:solidFill>
              </a:rPr>
              <a:t>This leads to many more households being categorized as financially stressed using the HILDA survey compared with FM.</a:t>
            </a:r>
          </a:p>
        </p:txBody>
      </p:sp>
    </p:spTree>
    <p:extLst>
      <p:ext uri="{BB962C8B-B14F-4D97-AF65-F5344CB8AC3E}">
        <p14:creationId xmlns:p14="http://schemas.microsoft.com/office/powerpoint/2010/main" val="2491231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Programming data on computer monitor">
            <a:extLst>
              <a:ext uri="{FF2B5EF4-FFF2-40B4-BE49-F238E27FC236}">
                <a16:creationId xmlns:a16="http://schemas.microsoft.com/office/drawing/2014/main" id="{63409E73-9287-C721-46E2-FB7F9FCB4D1B}"/>
              </a:ext>
            </a:extLst>
          </p:cNvPr>
          <p:cNvPicPr>
            <a:picLocks noChangeAspect="1"/>
          </p:cNvPicPr>
          <p:nvPr/>
        </p:nvPicPr>
        <p:blipFill>
          <a:blip r:embed="rId4">
            <a:alphaModFix/>
          </a:blip>
          <a:srcRect l="10472" r="527" b="-1"/>
          <a:stretch/>
        </p:blipFill>
        <p:spPr>
          <a:xfrm>
            <a:off x="-7192" y="6057"/>
            <a:ext cx="9143979" cy="6857990"/>
          </a:xfrm>
          <a:prstGeom prst="rect">
            <a:avLst/>
          </a:prstGeom>
        </p:spPr>
      </p:pic>
      <p:sp>
        <p:nvSpPr>
          <p:cNvPr id="15" name="Rectangle 1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19465" y="-2819458"/>
            <a:ext cx="3512260" cy="9151192"/>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53DDF81-A544-A9CA-4901-E34443CC9498}"/>
              </a:ext>
            </a:extLst>
          </p:cNvPr>
          <p:cNvSpPr>
            <a:spLocks noGrp="1"/>
          </p:cNvSpPr>
          <p:nvPr>
            <p:ph type="title"/>
          </p:nvPr>
        </p:nvSpPr>
        <p:spPr>
          <a:xfrm>
            <a:off x="571500" y="1137434"/>
            <a:ext cx="7399482" cy="4849419"/>
          </a:xfrm>
        </p:spPr>
        <p:txBody>
          <a:bodyPr vert="horz" lIns="91440" tIns="45720" rIns="91440" bIns="45720" rtlCol="0" anchor="t">
            <a:normAutofit/>
          </a:bodyPr>
          <a:lstStyle/>
          <a:p>
            <a:pPr defTabSz="914400">
              <a:lnSpc>
                <a:spcPct val="90000"/>
              </a:lnSpc>
            </a:pPr>
            <a:r>
              <a:rPr lang="en-US" sz="3200" dirty="0">
                <a:solidFill>
                  <a:srgbClr val="FFFF00"/>
                </a:solidFill>
                <a:effectLst>
                  <a:outerShdw blurRad="38100" dist="38100" dir="2700000" algn="tl">
                    <a:srgbClr val="000000">
                      <a:alpha val="43137"/>
                    </a:srgbClr>
                  </a:outerShdw>
                </a:effectLst>
              </a:rPr>
              <a:t>Example of student presentation</a:t>
            </a:r>
            <a:endParaRPr lang="en-US" sz="3200" dirty="0">
              <a:solidFill>
                <a:srgbClr val="FFFFFF"/>
              </a:solidFill>
            </a:endParaRPr>
          </a:p>
        </p:txBody>
      </p:sp>
      <p:sp>
        <p:nvSpPr>
          <p:cNvPr id="16" name="Rectangle 15">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55769" y="1075816"/>
            <a:ext cx="2425271" cy="9151191"/>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 Placeholder 2">
            <a:extLst>
              <a:ext uri="{FF2B5EF4-FFF2-40B4-BE49-F238E27FC236}">
                <a16:creationId xmlns:a16="http://schemas.microsoft.com/office/drawing/2014/main" id="{44A54C55-AFDB-7E3B-43E3-D3A810EC27BA}"/>
              </a:ext>
            </a:extLst>
          </p:cNvPr>
          <p:cNvSpPr>
            <a:spLocks noGrp="1"/>
          </p:cNvSpPr>
          <p:nvPr>
            <p:ph type="body" idx="1"/>
          </p:nvPr>
        </p:nvSpPr>
        <p:spPr>
          <a:xfrm>
            <a:off x="628650" y="4293441"/>
            <a:ext cx="4721499" cy="1588514"/>
          </a:xfrm>
        </p:spPr>
        <p:txBody>
          <a:bodyPr vert="horz" lIns="91440" tIns="45720" rIns="91440" bIns="45720" rtlCol="0" anchor="b">
            <a:normAutofit/>
          </a:bodyPr>
          <a:lstStyle/>
          <a:p>
            <a:pPr defTabSz="914400">
              <a:lnSpc>
                <a:spcPct val="90000"/>
              </a:lnSpc>
              <a:spcBef>
                <a:spcPts val="1000"/>
              </a:spcBef>
            </a:pPr>
            <a:endParaRPr lang="en-US" sz="1600" dirty="0">
              <a:solidFill>
                <a:srgbClr val="FFFFFF"/>
              </a:solidFill>
            </a:endParaRP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GMT20240908-111427_Recording_2560x1440">
            <a:hlinkClick r:id="" action="ppaction://media"/>
            <a:extLst>
              <a:ext uri="{FF2B5EF4-FFF2-40B4-BE49-F238E27FC236}">
                <a16:creationId xmlns:a16="http://schemas.microsoft.com/office/drawing/2014/main" id="{60EA039B-6E34-E7D4-4110-68BD16B425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5319" y="1698431"/>
            <a:ext cx="7629236" cy="4291445"/>
          </a:xfrm>
          <a:prstGeom prst="rect">
            <a:avLst/>
          </a:prstGeom>
        </p:spPr>
      </p:pic>
    </p:spTree>
    <p:extLst>
      <p:ext uri="{BB962C8B-B14F-4D97-AF65-F5344CB8AC3E}">
        <p14:creationId xmlns:p14="http://schemas.microsoft.com/office/powerpoint/2010/main" val="23953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AU" sz="3500" dirty="0">
                <a:solidFill>
                  <a:srgbClr val="FFFFFF"/>
                </a:solidFill>
              </a:rPr>
              <a:t>Economic Impacts on </a:t>
            </a:r>
            <a:r>
              <a:rPr lang="en-AU" sz="3500" dirty="0">
                <a:solidFill>
                  <a:srgbClr val="FF0000"/>
                </a:solidFill>
              </a:rPr>
              <a:t>Households</a:t>
            </a:r>
          </a:p>
        </p:txBody>
      </p:sp>
      <p:graphicFrame>
        <p:nvGraphicFramePr>
          <p:cNvPr id="5" name="Content Placeholder 2">
            <a:extLst>
              <a:ext uri="{FF2B5EF4-FFF2-40B4-BE49-F238E27FC236}">
                <a16:creationId xmlns:a16="http://schemas.microsoft.com/office/drawing/2014/main" id="{45ADF27E-3515-BBD6-5135-E3FF2D56C0F3}"/>
              </a:ext>
            </a:extLst>
          </p:cNvPr>
          <p:cNvGraphicFramePr>
            <a:graphicFrameLocks noGrp="1"/>
          </p:cNvGraphicFramePr>
          <p:nvPr>
            <p:ph idx="1"/>
            <p:extLst>
              <p:ext uri="{D42A27DB-BD31-4B8C-83A1-F6EECF244321}">
                <p14:modId xmlns:p14="http://schemas.microsoft.com/office/powerpoint/2010/main" val="389240970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3953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AU" sz="3500">
                <a:solidFill>
                  <a:srgbClr val="FFFFFF"/>
                </a:solidFill>
              </a:rPr>
              <a:t>Broader Economic Impacts</a:t>
            </a:r>
          </a:p>
        </p:txBody>
      </p:sp>
      <p:graphicFrame>
        <p:nvGraphicFramePr>
          <p:cNvPr id="5" name="Content Placeholder 2">
            <a:extLst>
              <a:ext uri="{FF2B5EF4-FFF2-40B4-BE49-F238E27FC236}">
                <a16:creationId xmlns:a16="http://schemas.microsoft.com/office/drawing/2014/main" id="{45ADF27E-3515-BBD6-5135-E3FF2D56C0F3}"/>
              </a:ext>
            </a:extLst>
          </p:cNvPr>
          <p:cNvGraphicFramePr>
            <a:graphicFrameLocks noGrp="1"/>
          </p:cNvGraphicFramePr>
          <p:nvPr>
            <p:ph idx="1"/>
            <p:extLst>
              <p:ext uri="{D42A27DB-BD31-4B8C-83A1-F6EECF244321}">
                <p14:modId xmlns:p14="http://schemas.microsoft.com/office/powerpoint/2010/main" val="345176690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7683</TotalTime>
  <Words>4324</Words>
  <Application>Microsoft Office PowerPoint</Application>
  <PresentationFormat>On-screen Show (4:3)</PresentationFormat>
  <Paragraphs>380</Paragraphs>
  <Slides>78</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Aptos</vt:lpstr>
      <vt:lpstr>Arial</vt:lpstr>
      <vt:lpstr>Calibri</vt:lpstr>
      <vt:lpstr>Office Theme</vt:lpstr>
      <vt:lpstr>ETF5560 Case Study:  Household Financial Stress in Australia</vt:lpstr>
      <vt:lpstr>ETF5560 Module 2 Lecture 3  Estimating Household Financial Stress: Comparing Models</vt:lpstr>
      <vt:lpstr>Introduction</vt:lpstr>
      <vt:lpstr>Content</vt:lpstr>
      <vt:lpstr>Learning Objectives for Lecture 3   </vt:lpstr>
      <vt:lpstr>Part (I) Theory     Why are accurate models of housing stress important?</vt:lpstr>
      <vt:lpstr>Accurate Models of Housing Stress</vt:lpstr>
      <vt:lpstr>Economic Impacts on Households</vt:lpstr>
      <vt:lpstr>Broader Economic Impacts</vt:lpstr>
      <vt:lpstr>Impacts on Health and Productivity</vt:lpstr>
      <vt:lpstr>Housing Market Stability</vt:lpstr>
      <vt:lpstr>Housing Stress and Economic Recession</vt:lpstr>
      <vt:lpstr>PLEASE TAKE THE POLL EVERYWHERE QUIZ NOW Lecture 3 Poll 1</vt:lpstr>
      <vt:lpstr>Part (II) Model Comparison Approaches  How to compare the different logistic models?</vt:lpstr>
      <vt:lpstr>Accurate Models of Housing Stress: How to compare different logistic models?</vt:lpstr>
      <vt:lpstr>Module#2 Lecture#3</vt:lpstr>
      <vt:lpstr>Which Logistic Model is best?</vt:lpstr>
      <vt:lpstr>How to Compare Logistic Models</vt:lpstr>
      <vt:lpstr>(1) Information Criterion to evaluate logistic models </vt:lpstr>
      <vt:lpstr>(A) Akaike Information Criterion (AIC)</vt:lpstr>
      <vt:lpstr>(B) Bayesian Information Criterion (BIC)</vt:lpstr>
      <vt:lpstr>Comparison of AIC/BIC</vt:lpstr>
      <vt:lpstr>(2) Confusion matrices </vt:lpstr>
      <vt:lpstr>Basic Concepts</vt:lpstr>
      <vt:lpstr>A brief introduction to the Confusion Matrix?</vt:lpstr>
      <vt:lpstr>Basic Definitions Positive: is a household in financial stress</vt:lpstr>
      <vt:lpstr>Key Metrics in a Confusion Matrix</vt:lpstr>
      <vt:lpstr>Interpreting the Confusion Matrix</vt:lpstr>
      <vt:lpstr>Summary of Binary Classification:  Sensitivity, Specificity, Thresholds, Precision &amp; Recall, ROC &amp; AUC </vt:lpstr>
      <vt:lpstr>(3) Roc curves </vt:lpstr>
      <vt:lpstr>Basic Concepts</vt:lpstr>
      <vt:lpstr>Plotting &amp; Interpreting ROC Curves</vt:lpstr>
      <vt:lpstr>ROC Curves </vt:lpstr>
      <vt:lpstr>PLEASE TAKE THE POLL EVERYWHERE QUIZ NOW Lecture 3 Poll 2</vt:lpstr>
      <vt:lpstr>Part (III) Comparing the Models in R  AIC/BIC, Confusion Matricies, ROC in R for the logistic models</vt:lpstr>
      <vt:lpstr>(1) Information Criterion to evaluate logistic models in r </vt:lpstr>
      <vt:lpstr>AIC &amp; BIC in R</vt:lpstr>
      <vt:lpstr>Household Stress Models (from Lecture#2)</vt:lpstr>
      <vt:lpstr>AIC and BIC Comparison for Models</vt:lpstr>
      <vt:lpstr>(2) Confusion matrices in r </vt:lpstr>
      <vt:lpstr>The output of ConfusionMatrix() in R</vt:lpstr>
      <vt:lpstr>The Confusion Matrix in Detail:  (1) Accuracy, (2) No Information Rate, (3) Sensitivity &amp; Specificity, (4) Precision &amp; Negative Prediction Value, (5) Prevalence, Detection Rate &amp; Detection, Prevalence </vt:lpstr>
      <vt:lpstr>Implement Confusion Matrix in R</vt:lpstr>
      <vt:lpstr>Confusion Matrix  for m0 </vt:lpstr>
      <vt:lpstr>Confusion Matrix Overview for m0</vt:lpstr>
      <vt:lpstr>(1) Accuracy</vt:lpstr>
      <vt:lpstr>(2)  No Information Rate</vt:lpstr>
      <vt:lpstr>P-Value and Kappa</vt:lpstr>
      <vt:lpstr>Mcnemar's Test P-Value</vt:lpstr>
      <vt:lpstr>Naive Threshold of 0.5 in Confusion Matrix for m0</vt:lpstr>
      <vt:lpstr>(3) Sensitivity and Specificity</vt:lpstr>
      <vt:lpstr>(4) Precision and Negative Predictive Value</vt:lpstr>
      <vt:lpstr>(5) Prevalence, Detection Rate, and Detection Prevalence</vt:lpstr>
      <vt:lpstr>Summary of m0</vt:lpstr>
      <vt:lpstr>Comparing Confusion Matrices  for m0 and m1 </vt:lpstr>
      <vt:lpstr>Confusion Matrix for Model m1  using 0.5 threshold</vt:lpstr>
      <vt:lpstr>Accuracy and Confidence Interval</vt:lpstr>
      <vt:lpstr>No Information Rate and P-Value</vt:lpstr>
      <vt:lpstr>Kappa and Mcnemar's Test P-Value</vt:lpstr>
      <vt:lpstr>Sensitivity and Specificity</vt:lpstr>
      <vt:lpstr>Precision (Positive Predictive Value) and Negative Predictive Value</vt:lpstr>
      <vt:lpstr>Prevalence, Detection Rate, and Detection Prevalence</vt:lpstr>
      <vt:lpstr>Balanced Accuracy and Summary</vt:lpstr>
      <vt:lpstr>Summary </vt:lpstr>
      <vt:lpstr>(3) Roc in r </vt:lpstr>
      <vt:lpstr>Implement ROC in R</vt:lpstr>
      <vt:lpstr>Graph ROCs in R</vt:lpstr>
      <vt:lpstr>Graph ROCs in R</vt:lpstr>
      <vt:lpstr>Area Under Curve (AUC) ROCs in R</vt:lpstr>
      <vt:lpstr>Comparing new Confusion Matrices using new roc thresholds   for m0 and m1 </vt:lpstr>
      <vt:lpstr>Change the probability Threshold to categorize a financially stressed household</vt:lpstr>
      <vt:lpstr>Confusion Matrix for Model m0</vt:lpstr>
      <vt:lpstr>Confusion Matrix for Model m1</vt:lpstr>
      <vt:lpstr>Key Statistics Comparison</vt:lpstr>
      <vt:lpstr>Summary </vt:lpstr>
      <vt:lpstr>PLEASE TAKE THE POLL EVERYWHERE QUIZ NOW Lecture 3 Poll 3</vt:lpstr>
      <vt:lpstr>Overall Conclusions of Household Stress in Australia</vt:lpstr>
      <vt:lpstr>Example of student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Testing the Australian Household Sector using the HILDA Survey</dc:title>
  <dc:subject/>
  <dc:creator>Paul Lajbcygier</dc:creator>
  <cp:keywords/>
  <dc:description>generated using python-pptx</dc:description>
  <cp:lastModifiedBy>Paul Lajbcygier</cp:lastModifiedBy>
  <cp:revision>155</cp:revision>
  <cp:lastPrinted>2024-08-30T02:05:22Z</cp:lastPrinted>
  <dcterms:created xsi:type="dcterms:W3CDTF">2013-01-27T09:14:16Z</dcterms:created>
  <dcterms:modified xsi:type="dcterms:W3CDTF">2024-09-13T03:27:40Z</dcterms:modified>
  <cp:category/>
</cp:coreProperties>
</file>